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76" r:id="rId5"/>
    <p:sldId id="279" r:id="rId6"/>
    <p:sldId id="278" r:id="rId7"/>
    <p:sldId id="280" r:id="rId8"/>
    <p:sldId id="261" r:id="rId9"/>
    <p:sldId id="262" r:id="rId10"/>
    <p:sldId id="263" r:id="rId11"/>
    <p:sldId id="281" r:id="rId12"/>
    <p:sldId id="282" r:id="rId13"/>
    <p:sldId id="266" r:id="rId14"/>
    <p:sldId id="267" r:id="rId15"/>
    <p:sldId id="283" r:id="rId16"/>
    <p:sldId id="268" r:id="rId17"/>
    <p:sldId id="284" r:id="rId18"/>
    <p:sldId id="269" r:id="rId19"/>
    <p:sldId id="271" r:id="rId20"/>
    <p:sldId id="273" r:id="rId21"/>
    <p:sldId id="275" r:id="rId22"/>
  </p:sldIdLst>
  <p:sldSz cx="18288000" cy="10287000"/>
  <p:notesSz cx="6858000" cy="9144000"/>
  <p:embeddedFontLst>
    <p:embeddedFont>
      <p:font typeface="Accordion Black" panose="02010600030101010101" charset="-128"/>
      <p:regular r:id="rId24"/>
    </p:embeddedFont>
    <p:embeddedFont>
      <p:font typeface="等线" panose="02010600030101010101" pitchFamily="2" charset="-122"/>
      <p:regular r:id="rId25"/>
      <p:bold r:id="rId26"/>
    </p:embeddedFont>
    <p:embeddedFont>
      <p:font typeface="微软雅黑" panose="020B0503020204020204" pitchFamily="34" charset="-122"/>
      <p:regular r:id="rId27"/>
      <p:bold r:id="rId28"/>
    </p:embeddedFont>
    <p:embeddedFont>
      <p:font typeface="字由点字典黑 Bold" panose="02010600030101010101" charset="-122"/>
      <p:regular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96"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EDDB9-98D9-4A65-8470-FC7DFC0E2B43}" type="datetimeFigureOut">
              <a:rPr lang="zh-CN" altLang="en-US" smtClean="0"/>
              <a:t>2024/5/9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6A097-3CB9-400E-81DF-F25243B6374C}" type="slidenum">
              <a:rPr lang="zh-CN" altLang="en-US" smtClean="0"/>
              <a:t>‹#›</a:t>
            </a:fld>
            <a:endParaRPr lang="zh-CN" altLang="en-US"/>
          </a:p>
        </p:txBody>
      </p:sp>
    </p:spTree>
    <p:extLst>
      <p:ext uri="{BB962C8B-B14F-4D97-AF65-F5344CB8AC3E}">
        <p14:creationId xmlns:p14="http://schemas.microsoft.com/office/powerpoint/2010/main" val="110081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A6A097-3CB9-400E-81DF-F25243B6374C}" type="slidenum">
              <a:rPr lang="zh-CN" altLang="en-US" smtClean="0"/>
              <a:t>10</a:t>
            </a:fld>
            <a:endParaRPr lang="zh-CN" altLang="en-US"/>
          </a:p>
        </p:txBody>
      </p:sp>
    </p:spTree>
    <p:extLst>
      <p:ext uri="{BB962C8B-B14F-4D97-AF65-F5344CB8AC3E}">
        <p14:creationId xmlns:p14="http://schemas.microsoft.com/office/powerpoint/2010/main" val="15648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A6A097-3CB9-400E-81DF-F25243B6374C}" type="slidenum">
              <a:rPr lang="zh-CN" altLang="en-US" smtClean="0"/>
              <a:t>11</a:t>
            </a:fld>
            <a:endParaRPr lang="zh-CN" altLang="en-US"/>
          </a:p>
        </p:txBody>
      </p:sp>
    </p:spTree>
    <p:extLst>
      <p:ext uri="{BB962C8B-B14F-4D97-AF65-F5344CB8AC3E}">
        <p14:creationId xmlns:p14="http://schemas.microsoft.com/office/powerpoint/2010/main" val="227371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A6A097-3CB9-400E-81DF-F25243B6374C}" type="slidenum">
              <a:rPr lang="zh-CN" altLang="en-US" smtClean="0"/>
              <a:t>12</a:t>
            </a:fld>
            <a:endParaRPr lang="zh-CN" altLang="en-US"/>
          </a:p>
        </p:txBody>
      </p:sp>
    </p:spTree>
    <p:extLst>
      <p:ext uri="{BB962C8B-B14F-4D97-AF65-F5344CB8AC3E}">
        <p14:creationId xmlns:p14="http://schemas.microsoft.com/office/powerpoint/2010/main" val="3930794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288000" cy="10287000"/>
            <a:chOff x="0" y="0"/>
            <a:chExt cx="2438400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13500978"/>
              <a:ext cx="24384000" cy="215022"/>
              <a:chOff x="0" y="0"/>
              <a:chExt cx="4816593" cy="42474"/>
            </a:xfrm>
          </p:grpSpPr>
          <p:sp>
            <p:nvSpPr>
              <p:cNvPr id="8" name="Freeform 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9" name="TextBox 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79152" y="630203"/>
              <a:ext cx="456256" cy="4562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2" name="TextBox 12"/>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3" name="Group 13"/>
            <p:cNvGrpSpPr/>
            <p:nvPr/>
          </p:nvGrpSpPr>
          <p:grpSpPr>
            <a:xfrm rot="553339">
              <a:off x="7583" y="761446"/>
              <a:ext cx="543138" cy="138439"/>
              <a:chOff x="0" y="0"/>
              <a:chExt cx="147751" cy="37660"/>
            </a:xfrm>
          </p:grpSpPr>
          <p:sp>
            <p:nvSpPr>
              <p:cNvPr id="14" name="Freeform 14"/>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5" name="TextBox 15"/>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6" name="Group 16"/>
            <p:cNvGrpSpPr/>
            <p:nvPr/>
          </p:nvGrpSpPr>
          <p:grpSpPr>
            <a:xfrm>
              <a:off x="279152" y="3296723"/>
              <a:ext cx="456256" cy="4562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8" name="TextBox 18"/>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9" name="Group 19"/>
            <p:cNvGrpSpPr/>
            <p:nvPr/>
          </p:nvGrpSpPr>
          <p:grpSpPr>
            <a:xfrm rot="553339">
              <a:off x="7583" y="3427966"/>
              <a:ext cx="543138" cy="138439"/>
              <a:chOff x="0" y="0"/>
              <a:chExt cx="147751" cy="37660"/>
            </a:xfrm>
          </p:grpSpPr>
          <p:sp>
            <p:nvSpPr>
              <p:cNvPr id="20" name="Freeform 20"/>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1" name="TextBox 21"/>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2" name="Group 22"/>
            <p:cNvGrpSpPr/>
            <p:nvPr/>
          </p:nvGrpSpPr>
          <p:grpSpPr>
            <a:xfrm>
              <a:off x="279152" y="8629761"/>
              <a:ext cx="456256" cy="45625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4" name="TextBox 24"/>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5" name="Group 25"/>
            <p:cNvGrpSpPr/>
            <p:nvPr/>
          </p:nvGrpSpPr>
          <p:grpSpPr>
            <a:xfrm rot="553339">
              <a:off x="7583" y="8761004"/>
              <a:ext cx="543138" cy="138439"/>
              <a:chOff x="0" y="0"/>
              <a:chExt cx="147751" cy="37660"/>
            </a:xfrm>
          </p:grpSpPr>
          <p:sp>
            <p:nvSpPr>
              <p:cNvPr id="26" name="Freeform 26"/>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7" name="TextBox 27"/>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8" name="Group 28"/>
            <p:cNvGrpSpPr/>
            <p:nvPr/>
          </p:nvGrpSpPr>
          <p:grpSpPr>
            <a:xfrm>
              <a:off x="279152" y="4629982"/>
              <a:ext cx="456256" cy="45625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0" name="TextBox 30"/>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1" name="Group 31"/>
            <p:cNvGrpSpPr/>
            <p:nvPr/>
          </p:nvGrpSpPr>
          <p:grpSpPr>
            <a:xfrm rot="553339">
              <a:off x="7583" y="4761225"/>
              <a:ext cx="543138" cy="138439"/>
              <a:chOff x="0" y="0"/>
              <a:chExt cx="147751" cy="37660"/>
            </a:xfrm>
          </p:grpSpPr>
          <p:sp>
            <p:nvSpPr>
              <p:cNvPr id="32" name="Freeform 32"/>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3" name="TextBox 33"/>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4" name="Group 34"/>
            <p:cNvGrpSpPr/>
            <p:nvPr/>
          </p:nvGrpSpPr>
          <p:grpSpPr>
            <a:xfrm>
              <a:off x="279152" y="9963021"/>
              <a:ext cx="456256" cy="45625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6" name="TextBox 36"/>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7" name="Group 37"/>
            <p:cNvGrpSpPr/>
            <p:nvPr/>
          </p:nvGrpSpPr>
          <p:grpSpPr>
            <a:xfrm rot="553339">
              <a:off x="7583" y="10094264"/>
              <a:ext cx="543138" cy="138439"/>
              <a:chOff x="0" y="0"/>
              <a:chExt cx="147751" cy="37660"/>
            </a:xfrm>
          </p:grpSpPr>
          <p:sp>
            <p:nvSpPr>
              <p:cNvPr id="38" name="Freeform 38"/>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9" name="TextBox 39"/>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0" name="Group 40"/>
            <p:cNvGrpSpPr/>
            <p:nvPr/>
          </p:nvGrpSpPr>
          <p:grpSpPr>
            <a:xfrm>
              <a:off x="279152" y="1963463"/>
              <a:ext cx="456256" cy="45625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2" name="TextBox 42"/>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3" name="Group 43"/>
            <p:cNvGrpSpPr/>
            <p:nvPr/>
          </p:nvGrpSpPr>
          <p:grpSpPr>
            <a:xfrm rot="553339">
              <a:off x="7583" y="2094706"/>
              <a:ext cx="543138" cy="138439"/>
              <a:chOff x="0" y="0"/>
              <a:chExt cx="147751" cy="37660"/>
            </a:xfrm>
          </p:grpSpPr>
          <p:sp>
            <p:nvSpPr>
              <p:cNvPr id="44" name="Freeform 44"/>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5" name="TextBox 45"/>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6" name="Group 46"/>
            <p:cNvGrpSpPr/>
            <p:nvPr/>
          </p:nvGrpSpPr>
          <p:grpSpPr>
            <a:xfrm>
              <a:off x="279152" y="5963242"/>
              <a:ext cx="456256" cy="456256"/>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8" name="TextBox 48"/>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9" name="Group 49"/>
            <p:cNvGrpSpPr/>
            <p:nvPr/>
          </p:nvGrpSpPr>
          <p:grpSpPr>
            <a:xfrm rot="553339">
              <a:off x="7583" y="6094485"/>
              <a:ext cx="543138" cy="138439"/>
              <a:chOff x="0" y="0"/>
              <a:chExt cx="147751" cy="37660"/>
            </a:xfrm>
          </p:grpSpPr>
          <p:sp>
            <p:nvSpPr>
              <p:cNvPr id="50" name="Freeform 50"/>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1" name="TextBox 51"/>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2" name="Group 52"/>
            <p:cNvGrpSpPr/>
            <p:nvPr/>
          </p:nvGrpSpPr>
          <p:grpSpPr>
            <a:xfrm>
              <a:off x="279152" y="11296281"/>
              <a:ext cx="456256" cy="45625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4" name="TextBox 54"/>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5" name="Group 55"/>
            <p:cNvGrpSpPr/>
            <p:nvPr/>
          </p:nvGrpSpPr>
          <p:grpSpPr>
            <a:xfrm rot="553339">
              <a:off x="7583" y="11427524"/>
              <a:ext cx="543138" cy="138439"/>
              <a:chOff x="0" y="0"/>
              <a:chExt cx="147751" cy="37660"/>
            </a:xfrm>
          </p:grpSpPr>
          <p:sp>
            <p:nvSpPr>
              <p:cNvPr id="56" name="Freeform 56"/>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7" name="TextBox 57"/>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8" name="Group 58"/>
            <p:cNvGrpSpPr/>
            <p:nvPr/>
          </p:nvGrpSpPr>
          <p:grpSpPr>
            <a:xfrm>
              <a:off x="279152" y="7296502"/>
              <a:ext cx="456256" cy="456256"/>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0" name="TextBox 60"/>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1" name="Group 61"/>
            <p:cNvGrpSpPr/>
            <p:nvPr/>
          </p:nvGrpSpPr>
          <p:grpSpPr>
            <a:xfrm rot="553339">
              <a:off x="7583" y="7427745"/>
              <a:ext cx="543138" cy="138439"/>
              <a:chOff x="0" y="0"/>
              <a:chExt cx="147751" cy="37660"/>
            </a:xfrm>
          </p:grpSpPr>
          <p:sp>
            <p:nvSpPr>
              <p:cNvPr id="62" name="Freeform 62"/>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3" name="TextBox 63"/>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4" name="Group 64"/>
            <p:cNvGrpSpPr/>
            <p:nvPr/>
          </p:nvGrpSpPr>
          <p:grpSpPr>
            <a:xfrm>
              <a:off x="279152" y="12629540"/>
              <a:ext cx="456256" cy="456256"/>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6" name="TextBox 66"/>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7" name="Group 67"/>
            <p:cNvGrpSpPr/>
            <p:nvPr/>
          </p:nvGrpSpPr>
          <p:grpSpPr>
            <a:xfrm rot="553339">
              <a:off x="7583" y="12760783"/>
              <a:ext cx="543138" cy="138439"/>
              <a:chOff x="0" y="0"/>
              <a:chExt cx="147751" cy="37660"/>
            </a:xfrm>
          </p:grpSpPr>
          <p:sp>
            <p:nvSpPr>
              <p:cNvPr id="68" name="Freeform 68"/>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9" name="TextBox 69"/>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grpSp>
        <p:nvGrpSpPr>
          <p:cNvPr id="70" name="Group 70"/>
          <p:cNvGrpSpPr/>
          <p:nvPr/>
        </p:nvGrpSpPr>
        <p:grpSpPr>
          <a:xfrm>
            <a:off x="1365550" y="2504344"/>
            <a:ext cx="10172340" cy="4351432"/>
            <a:chOff x="0" y="-219075"/>
            <a:chExt cx="13563120" cy="5801910"/>
          </a:xfrm>
        </p:grpSpPr>
        <p:sp>
          <p:nvSpPr>
            <p:cNvPr id="71" name="TextBox 71"/>
            <p:cNvSpPr txBox="1"/>
            <p:nvPr/>
          </p:nvSpPr>
          <p:spPr>
            <a:xfrm>
              <a:off x="0" y="2043372"/>
              <a:ext cx="13563120" cy="2518724"/>
            </a:xfrm>
            <a:prstGeom prst="rect">
              <a:avLst/>
            </a:prstGeom>
          </p:spPr>
          <p:txBody>
            <a:bodyPr lIns="0" tIns="0" rIns="0" bIns="0" rtlCol="0" anchor="t">
              <a:spAutoFit/>
            </a:bodyPr>
            <a:lstStyle/>
            <a:p>
              <a:pPr marL="0" lvl="0" indent="0" algn="l">
                <a:lnSpc>
                  <a:spcPts val="15673"/>
                </a:lnSpc>
                <a:spcBef>
                  <a:spcPct val="0"/>
                </a:spcBef>
              </a:pPr>
              <a:r>
                <a:rPr lang="zh-CN" altLang="en-US" sz="11195" u="none" strike="noStrike" dirty="0">
                  <a:solidFill>
                    <a:srgbClr val="000000"/>
                  </a:solidFill>
                  <a:ea typeface="字由点字典黑 Bold"/>
                </a:rPr>
                <a:t>小组学习汇报</a:t>
              </a:r>
              <a:endParaRPr lang="en-US" sz="11195" u="none" strike="noStrike" dirty="0">
                <a:solidFill>
                  <a:srgbClr val="000000"/>
                </a:solidFill>
                <a:ea typeface="字由点字典黑 Bold"/>
              </a:endParaRPr>
            </a:p>
          </p:txBody>
        </p:sp>
        <p:sp>
          <p:nvSpPr>
            <p:cNvPr id="72" name="TextBox 72"/>
            <p:cNvSpPr txBox="1"/>
            <p:nvPr/>
          </p:nvSpPr>
          <p:spPr>
            <a:xfrm>
              <a:off x="0" y="4535795"/>
              <a:ext cx="13563120" cy="1047040"/>
            </a:xfrm>
            <a:prstGeom prst="rect">
              <a:avLst/>
            </a:prstGeom>
          </p:spPr>
          <p:txBody>
            <a:bodyPr lIns="0" tIns="0" rIns="0" bIns="0" rtlCol="0" anchor="t">
              <a:spAutoFit/>
            </a:bodyPr>
            <a:lstStyle/>
            <a:p>
              <a:pPr marL="0" lvl="0" indent="0" algn="l">
                <a:lnSpc>
                  <a:spcPts val="6814"/>
                </a:lnSpc>
                <a:spcBef>
                  <a:spcPct val="0"/>
                </a:spcBef>
              </a:pPr>
              <a:endParaRPr lang="en-US" sz="4867" dirty="0">
                <a:solidFill>
                  <a:srgbClr val="004AAD"/>
                </a:solidFill>
                <a:latin typeface="Accordion Black"/>
              </a:endParaRPr>
            </a:p>
          </p:txBody>
        </p:sp>
        <p:sp>
          <p:nvSpPr>
            <p:cNvPr id="73" name="TextBox 73"/>
            <p:cNvSpPr txBox="1"/>
            <p:nvPr/>
          </p:nvSpPr>
          <p:spPr>
            <a:xfrm>
              <a:off x="0" y="-219075"/>
              <a:ext cx="13563120" cy="2537789"/>
            </a:xfrm>
            <a:prstGeom prst="rect">
              <a:avLst/>
            </a:prstGeom>
          </p:spPr>
          <p:txBody>
            <a:bodyPr lIns="0" tIns="0" rIns="0" bIns="0" rtlCol="0" anchor="t">
              <a:spAutoFit/>
            </a:bodyPr>
            <a:lstStyle/>
            <a:p>
              <a:pPr marL="0" lvl="0" indent="0" algn="l">
                <a:lnSpc>
                  <a:spcPts val="15673"/>
                </a:lnSpc>
                <a:spcBef>
                  <a:spcPct val="0"/>
                </a:spcBef>
              </a:pPr>
              <a:endParaRPr lang="en-US" sz="11195" u="none" strike="noStrike" dirty="0">
                <a:solidFill>
                  <a:srgbClr val="000000"/>
                </a:solidFill>
                <a:ea typeface="字由点字典黑 Bold"/>
              </a:endParaRPr>
            </a:p>
          </p:txBody>
        </p:sp>
        <p:sp>
          <p:nvSpPr>
            <p:cNvPr id="74" name="AutoShape 74"/>
            <p:cNvSpPr/>
            <p:nvPr/>
          </p:nvSpPr>
          <p:spPr>
            <a:xfrm>
              <a:off x="0" y="4701723"/>
              <a:ext cx="12645184" cy="0"/>
            </a:xfrm>
            <a:prstGeom prst="line">
              <a:avLst/>
            </a:prstGeom>
            <a:ln w="50800" cap="flat">
              <a:solidFill>
                <a:srgbClr val="004AAD"/>
              </a:solidFill>
              <a:prstDash val="solid"/>
              <a:headEnd type="none" w="sm" len="sm"/>
              <a:tailEnd type="none" w="sm" len="sm"/>
            </a:ln>
          </p:spPr>
        </p:sp>
      </p:grpSp>
      <p:grpSp>
        <p:nvGrpSpPr>
          <p:cNvPr id="75" name="Group 75"/>
          <p:cNvGrpSpPr/>
          <p:nvPr/>
        </p:nvGrpSpPr>
        <p:grpSpPr>
          <a:xfrm>
            <a:off x="1365549" y="6596364"/>
            <a:ext cx="4806650" cy="517754"/>
            <a:chOff x="0" y="0"/>
            <a:chExt cx="3386538" cy="690339"/>
          </a:xfrm>
        </p:grpSpPr>
        <p:grpSp>
          <p:nvGrpSpPr>
            <p:cNvPr id="76" name="Group 76"/>
            <p:cNvGrpSpPr/>
            <p:nvPr/>
          </p:nvGrpSpPr>
          <p:grpSpPr>
            <a:xfrm>
              <a:off x="0" y="0"/>
              <a:ext cx="3386538" cy="690339"/>
              <a:chOff x="0" y="0"/>
              <a:chExt cx="668946" cy="136363"/>
            </a:xfrm>
          </p:grpSpPr>
          <p:sp>
            <p:nvSpPr>
              <p:cNvPr id="77" name="Freeform 77"/>
              <p:cNvSpPr/>
              <p:nvPr/>
            </p:nvSpPr>
            <p:spPr>
              <a:xfrm>
                <a:off x="0" y="0"/>
                <a:ext cx="668946" cy="136363"/>
              </a:xfrm>
              <a:custGeom>
                <a:avLst/>
                <a:gdLst/>
                <a:ahLst/>
                <a:cxnLst/>
                <a:rect l="l" t="t" r="r" b="b"/>
                <a:pathLst>
                  <a:path w="668946" h="136363">
                    <a:moveTo>
                      <a:pt x="48770" y="0"/>
                    </a:moveTo>
                    <a:lnTo>
                      <a:pt x="620176" y="0"/>
                    </a:lnTo>
                    <a:cubicBezTo>
                      <a:pt x="647111" y="0"/>
                      <a:pt x="668946" y="21835"/>
                      <a:pt x="668946" y="48770"/>
                    </a:cubicBezTo>
                    <a:lnTo>
                      <a:pt x="668946" y="87593"/>
                    </a:lnTo>
                    <a:cubicBezTo>
                      <a:pt x="668946" y="100528"/>
                      <a:pt x="663807" y="112933"/>
                      <a:pt x="654661" y="122079"/>
                    </a:cubicBezTo>
                    <a:cubicBezTo>
                      <a:pt x="645515" y="131225"/>
                      <a:pt x="633110" y="136363"/>
                      <a:pt x="620176" y="136363"/>
                    </a:cubicBezTo>
                    <a:lnTo>
                      <a:pt x="48770" y="136363"/>
                    </a:lnTo>
                    <a:cubicBezTo>
                      <a:pt x="21835" y="136363"/>
                      <a:pt x="0" y="114528"/>
                      <a:pt x="0" y="87593"/>
                    </a:cubicBezTo>
                    <a:lnTo>
                      <a:pt x="0" y="48770"/>
                    </a:lnTo>
                    <a:cubicBezTo>
                      <a:pt x="0" y="21835"/>
                      <a:pt x="21835" y="0"/>
                      <a:pt x="48770" y="0"/>
                    </a:cubicBezTo>
                    <a:close/>
                  </a:path>
                </a:pathLst>
              </a:custGeom>
              <a:solidFill>
                <a:srgbClr val="004AAD"/>
              </a:solidFill>
              <a:ln w="19050" cap="sq">
                <a:solidFill>
                  <a:srgbClr val="004AAD"/>
                </a:solidFill>
                <a:prstDash val="solid"/>
                <a:miter/>
              </a:ln>
            </p:spPr>
          </p:sp>
          <p:sp>
            <p:nvSpPr>
              <p:cNvPr id="78" name="TextBox 78"/>
              <p:cNvSpPr txBox="1"/>
              <p:nvPr/>
            </p:nvSpPr>
            <p:spPr>
              <a:xfrm>
                <a:off x="0" y="-28575"/>
                <a:ext cx="668946" cy="164938"/>
              </a:xfrm>
              <a:prstGeom prst="rect">
                <a:avLst/>
              </a:prstGeom>
            </p:spPr>
            <p:txBody>
              <a:bodyPr lIns="50800" tIns="50800" rIns="50800" bIns="50800" rtlCol="0" anchor="ctr"/>
              <a:lstStyle/>
              <a:p>
                <a:pPr algn="ctr">
                  <a:lnSpc>
                    <a:spcPts val="2660"/>
                  </a:lnSpc>
                </a:pPr>
                <a:endParaRPr/>
              </a:p>
            </p:txBody>
          </p:sp>
        </p:grpSp>
        <p:sp>
          <p:nvSpPr>
            <p:cNvPr id="79" name="TextBox 79"/>
            <p:cNvSpPr txBox="1"/>
            <p:nvPr/>
          </p:nvSpPr>
          <p:spPr>
            <a:xfrm>
              <a:off x="284594" y="154786"/>
              <a:ext cx="2817349" cy="390291"/>
            </a:xfrm>
            <a:prstGeom prst="rect">
              <a:avLst/>
            </a:prstGeom>
          </p:spPr>
          <p:txBody>
            <a:bodyPr lIns="0" tIns="0" rIns="0" bIns="0" rtlCol="0" anchor="t">
              <a:spAutoFit/>
            </a:bodyPr>
            <a:lstStyle/>
            <a:p>
              <a:pPr marL="0" lvl="0" indent="0" algn="ctr">
                <a:lnSpc>
                  <a:spcPts val="2213"/>
                </a:lnSpc>
                <a:spcBef>
                  <a:spcPct val="0"/>
                </a:spcBef>
              </a:pPr>
              <a:r>
                <a:rPr lang="zh-CN" altLang="en-US" sz="2000" dirty="0">
                  <a:solidFill>
                    <a:srgbClr val="FFFFFF"/>
                  </a:solidFill>
                  <a:ea typeface="字由点字典黑"/>
                </a:rPr>
                <a:t>汇报</a:t>
              </a:r>
              <a:r>
                <a:rPr lang="en-US" sz="2000" dirty="0">
                  <a:solidFill>
                    <a:srgbClr val="FFFFFF"/>
                  </a:solidFill>
                  <a:ea typeface="字由点字典黑"/>
                </a:rPr>
                <a:t>人：1023041126</a:t>
              </a:r>
              <a:r>
                <a:rPr lang="zh-CN" altLang="en-US" sz="2000" dirty="0">
                  <a:solidFill>
                    <a:srgbClr val="FFFFFF"/>
                  </a:solidFill>
                  <a:ea typeface="字由点字典黑"/>
                </a:rPr>
                <a:t>王元婧</a:t>
              </a:r>
              <a:endParaRPr lang="en-US" sz="2000" dirty="0">
                <a:solidFill>
                  <a:srgbClr val="FFFFFF"/>
                </a:solidFill>
                <a:ea typeface="字由点字典黑"/>
              </a:endParaRPr>
            </a:p>
          </p:txBody>
        </p:sp>
      </p:grpSp>
      <p:grpSp>
        <p:nvGrpSpPr>
          <p:cNvPr id="85" name="Group 85"/>
          <p:cNvGrpSpPr/>
          <p:nvPr/>
        </p:nvGrpSpPr>
        <p:grpSpPr>
          <a:xfrm>
            <a:off x="11537891" y="-510527"/>
            <a:ext cx="11442818" cy="11442818"/>
            <a:chOff x="0" y="0"/>
            <a:chExt cx="15257091" cy="15257091"/>
          </a:xfrm>
        </p:grpSpPr>
        <p:grpSp>
          <p:nvGrpSpPr>
            <p:cNvPr id="86" name="Group 86"/>
            <p:cNvGrpSpPr/>
            <p:nvPr/>
          </p:nvGrpSpPr>
          <p:grpSpPr>
            <a:xfrm>
              <a:off x="0" y="0"/>
              <a:ext cx="15257091" cy="15257091"/>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8" name="TextBox 8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9" name="Group 89"/>
            <p:cNvGrpSpPr/>
            <p:nvPr/>
          </p:nvGrpSpPr>
          <p:grpSpPr>
            <a:xfrm>
              <a:off x="1892483" y="1314570"/>
              <a:ext cx="12627951" cy="12627951"/>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91" name="Freeform 91"/>
            <p:cNvSpPr/>
            <p:nvPr/>
          </p:nvSpPr>
          <p:spPr>
            <a:xfrm>
              <a:off x="3648330" y="6069271"/>
              <a:ext cx="4834961" cy="3118550"/>
            </a:xfrm>
            <a:custGeom>
              <a:avLst/>
              <a:gdLst/>
              <a:ahLst/>
              <a:cxnLst/>
              <a:rect l="l" t="t" r="r" b="b"/>
              <a:pathLst>
                <a:path w="4834961" h="3118550">
                  <a:moveTo>
                    <a:pt x="0" y="0"/>
                  </a:moveTo>
                  <a:lnTo>
                    <a:pt x="4834961" y="0"/>
                  </a:lnTo>
                  <a:lnTo>
                    <a:pt x="4834961" y="3118550"/>
                  </a:lnTo>
                  <a:lnTo>
                    <a:pt x="0" y="3118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82" name="Group 82"/>
          <p:cNvGrpSpPr/>
          <p:nvPr/>
        </p:nvGrpSpPr>
        <p:grpSpPr>
          <a:xfrm>
            <a:off x="1028700" y="379341"/>
            <a:ext cx="1298718" cy="1298718"/>
            <a:chOff x="0" y="0"/>
            <a:chExt cx="1731623" cy="1731623"/>
          </a:xfrm>
        </p:grpSpPr>
        <p:grpSp>
          <p:nvGrpSpPr>
            <p:cNvPr id="83" name="Group 83"/>
            <p:cNvGrpSpPr/>
            <p:nvPr/>
          </p:nvGrpSpPr>
          <p:grpSpPr>
            <a:xfrm>
              <a:off x="184209" y="184209"/>
              <a:ext cx="1363205" cy="1363205"/>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6" name="Group 86"/>
            <p:cNvGrpSpPr/>
            <p:nvPr/>
          </p:nvGrpSpPr>
          <p:grpSpPr>
            <a:xfrm>
              <a:off x="0" y="0"/>
              <a:ext cx="1731623" cy="1731623"/>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8" name="TextBox 8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9" name="Freeform 89"/>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1" name="Group 91"/>
          <p:cNvGrpSpPr/>
          <p:nvPr/>
        </p:nvGrpSpPr>
        <p:grpSpPr>
          <a:xfrm>
            <a:off x="1161274" y="1808136"/>
            <a:ext cx="10377021" cy="7036263"/>
            <a:chOff x="0" y="0"/>
            <a:chExt cx="1890089" cy="718150"/>
          </a:xfrm>
        </p:grpSpPr>
        <p:sp>
          <p:nvSpPr>
            <p:cNvPr id="92" name="Freeform 92"/>
            <p:cNvSpPr/>
            <p:nvPr/>
          </p:nvSpPr>
          <p:spPr>
            <a:xfrm>
              <a:off x="0" y="0"/>
              <a:ext cx="1890089" cy="718150"/>
            </a:xfrm>
            <a:custGeom>
              <a:avLst/>
              <a:gdLst/>
              <a:ahLst/>
              <a:cxnLst/>
              <a:rect l="l" t="t" r="r" b="b"/>
              <a:pathLst>
                <a:path w="1890089" h="718150">
                  <a:moveTo>
                    <a:pt x="0" y="0"/>
                  </a:moveTo>
                  <a:lnTo>
                    <a:pt x="1890089" y="0"/>
                  </a:lnTo>
                  <a:lnTo>
                    <a:pt x="1890089" y="718150"/>
                  </a:lnTo>
                  <a:lnTo>
                    <a:pt x="0" y="718150"/>
                  </a:lnTo>
                  <a:close/>
                </a:path>
              </a:pathLst>
            </a:custGeom>
            <a:solidFill>
              <a:srgbClr val="004AAD"/>
            </a:solidFill>
          </p:spPr>
        </p:sp>
        <p:sp>
          <p:nvSpPr>
            <p:cNvPr id="93" name="TextBox 93"/>
            <p:cNvSpPr txBox="1"/>
            <p:nvPr/>
          </p:nvSpPr>
          <p:spPr>
            <a:xfrm>
              <a:off x="0" y="-38100"/>
              <a:ext cx="1890089" cy="756250"/>
            </a:xfrm>
            <a:prstGeom prst="rect">
              <a:avLst/>
            </a:prstGeom>
          </p:spPr>
          <p:txBody>
            <a:bodyPr lIns="50800" tIns="50800" rIns="50800" bIns="50800" rtlCol="0" anchor="ctr"/>
            <a:lstStyle/>
            <a:p>
              <a:pPr algn="ctr">
                <a:lnSpc>
                  <a:spcPts val="2659"/>
                </a:lnSpc>
              </a:pPr>
              <a:endParaRPr/>
            </a:p>
          </p:txBody>
        </p:sp>
      </p:grpSp>
      <p:sp>
        <p:nvSpPr>
          <p:cNvPr id="102" name="TextBox 102"/>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zh-CN" altLang="en-US" sz="6200" dirty="0">
                <a:solidFill>
                  <a:srgbClr val="004AAD"/>
                </a:solidFill>
                <a:ea typeface="字由点字典黑 Bold"/>
              </a:rPr>
              <a:t>研究思路</a:t>
            </a:r>
          </a:p>
        </p:txBody>
      </p:sp>
      <p:grpSp>
        <p:nvGrpSpPr>
          <p:cNvPr id="104" name="Group 104"/>
          <p:cNvGrpSpPr/>
          <p:nvPr/>
        </p:nvGrpSpPr>
        <p:grpSpPr>
          <a:xfrm>
            <a:off x="1618713" y="2782653"/>
            <a:ext cx="9201687" cy="2957276"/>
            <a:chOff x="0" y="-133351"/>
            <a:chExt cx="20347553" cy="3943036"/>
          </a:xfrm>
        </p:grpSpPr>
        <p:sp>
          <p:nvSpPr>
            <p:cNvPr id="105" name="TextBox 105"/>
            <p:cNvSpPr txBox="1"/>
            <p:nvPr/>
          </p:nvSpPr>
          <p:spPr>
            <a:xfrm>
              <a:off x="0" y="-133351"/>
              <a:ext cx="8542012" cy="960263"/>
            </a:xfrm>
            <a:prstGeom prst="rect">
              <a:avLst/>
            </a:prstGeom>
          </p:spPr>
          <p:txBody>
            <a:bodyPr lIns="0" tIns="0" rIns="0" bIns="0" rtlCol="0" anchor="t">
              <a:spAutoFit/>
            </a:bodyPr>
            <a:lstStyle/>
            <a:p>
              <a:pPr algn="l">
                <a:lnSpc>
                  <a:spcPts val="6080"/>
                </a:lnSpc>
              </a:pPr>
              <a:r>
                <a:rPr lang="zh-CN" altLang="en-US" sz="3800" dirty="0">
                  <a:solidFill>
                    <a:srgbClr val="FFFFFF"/>
                  </a:solidFill>
                  <a:ea typeface="字由点字典黑 Bold"/>
                </a:rPr>
                <a:t>数据集选择</a:t>
              </a:r>
              <a:endParaRPr lang="en-US" sz="3800" dirty="0">
                <a:solidFill>
                  <a:srgbClr val="FFFFFF"/>
                </a:solidFill>
                <a:ea typeface="字由点字典黑 Bold"/>
              </a:endParaRPr>
            </a:p>
          </p:txBody>
        </p:sp>
        <p:sp>
          <p:nvSpPr>
            <p:cNvPr id="106" name="TextBox 106"/>
            <p:cNvSpPr txBox="1"/>
            <p:nvPr/>
          </p:nvSpPr>
          <p:spPr>
            <a:xfrm>
              <a:off x="0" y="959844"/>
              <a:ext cx="20347553" cy="2849841"/>
            </a:xfrm>
            <a:prstGeom prst="rect">
              <a:avLst/>
            </a:prstGeom>
          </p:spPr>
          <p:txBody>
            <a:bodyPr wrap="square" lIns="0" tIns="0" rIns="0" bIns="0" rtlCol="0" anchor="t">
              <a:spAutoFit/>
            </a:bodyPr>
            <a:lstStyle/>
            <a:p>
              <a:pPr algn="l">
                <a:lnSpc>
                  <a:spcPct val="150000"/>
                </a:lnSpc>
              </a:pPr>
              <a:r>
                <a:rPr lang="en-US" altLang="zh-CN" sz="3200" dirty="0">
                  <a:solidFill>
                    <a:schemeClr val="bg1"/>
                  </a:solidFill>
                  <a:highlight>
                    <a:srgbClr val="FFFFFF">
                      <a:alpha val="0"/>
                    </a:srgbClr>
                  </a:highlight>
                  <a:ea typeface="微软雅黑" panose="020B0503020204020204" charset="-122"/>
                  <a:cs typeface="+mn-lt"/>
                  <a:sym typeface="微软雅黑" panose="020B0503020204020204" charset="-122"/>
                </a:rPr>
                <a:t>选择了CIC-MalMem-2022数据集作为研究的基础。该数据集是由加拿大新不伦瑞克大学的加拿大网络安全研究所创建的，包含了各种类型的恶意软件和正常软件的内存转储数据。</a:t>
              </a:r>
              <a:endParaRPr lang="en-US" sz="2800" dirty="0">
                <a:solidFill>
                  <a:schemeClr val="bg1"/>
                </a:solidFill>
                <a:ea typeface="字由点字典黑 Light"/>
              </a:endParaRPr>
            </a:p>
          </p:txBody>
        </p:sp>
      </p:grpSp>
      <p:pic>
        <p:nvPicPr>
          <p:cNvPr id="141" name="Picture 3">
            <a:extLst>
              <a:ext uri="{FF2B5EF4-FFF2-40B4-BE49-F238E27FC236}">
                <a16:creationId xmlns:a16="http://schemas.microsoft.com/office/drawing/2014/main" id="{FA7A3D0C-981E-96E0-D955-BC1E401FB0CE}"/>
              </a:ext>
            </a:extLst>
          </p:cNvPr>
          <p:cNvPicPr>
            <a:picLocks noChangeAspect="1"/>
          </p:cNvPicPr>
          <p:nvPr/>
        </p:nvPicPr>
        <p:blipFill>
          <a:blip r:embed="rId6"/>
          <a:stretch>
            <a:fillRect/>
          </a:stretch>
        </p:blipFill>
        <p:spPr>
          <a:xfrm>
            <a:off x="11699674" y="2454796"/>
            <a:ext cx="6051134" cy="6051134"/>
          </a:xfrm>
          <a:prstGeom prst="rect">
            <a:avLst/>
          </a:prstGeom>
        </p:spPr>
      </p:pic>
      <p:sp>
        <p:nvSpPr>
          <p:cNvPr id="143" name="文本框 142">
            <a:extLst>
              <a:ext uri="{FF2B5EF4-FFF2-40B4-BE49-F238E27FC236}">
                <a16:creationId xmlns:a16="http://schemas.microsoft.com/office/drawing/2014/main" id="{6A5756FB-CC56-3736-A595-CA7ED732F315}"/>
              </a:ext>
            </a:extLst>
          </p:cNvPr>
          <p:cNvSpPr txBox="1"/>
          <p:nvPr/>
        </p:nvSpPr>
        <p:spPr>
          <a:xfrm>
            <a:off x="11632159" y="8906439"/>
            <a:ext cx="6385631" cy="473016"/>
          </a:xfrm>
          <a:prstGeom prst="rect">
            <a:avLst/>
          </a:prstGeom>
          <a:noFill/>
        </p:spPr>
        <p:txBody>
          <a:bodyPr wrap="square">
            <a:spAutoFit/>
          </a:bodyPr>
          <a:lstStyle/>
          <a:p>
            <a:pPr algn="ctr"/>
            <a:r>
              <a:rPr lang="en-US" altLang="zh-CN" sz="2400" b="1" dirty="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CIC-MalMem-2022</a:t>
            </a:r>
            <a:r>
              <a:rPr lang="zh-CN" altLang="en-US" sz="2400" b="1" dirty="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模糊隐私恶意软件分类</a:t>
            </a:r>
            <a:endParaRPr lang="zh-CN" altLang="en-US" sz="2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82" name="Group 82"/>
          <p:cNvGrpSpPr/>
          <p:nvPr/>
        </p:nvGrpSpPr>
        <p:grpSpPr>
          <a:xfrm>
            <a:off x="1028700" y="379341"/>
            <a:ext cx="1298718" cy="1298718"/>
            <a:chOff x="0" y="0"/>
            <a:chExt cx="1731623" cy="1731623"/>
          </a:xfrm>
        </p:grpSpPr>
        <p:grpSp>
          <p:nvGrpSpPr>
            <p:cNvPr id="83" name="Group 83"/>
            <p:cNvGrpSpPr/>
            <p:nvPr/>
          </p:nvGrpSpPr>
          <p:grpSpPr>
            <a:xfrm>
              <a:off x="184209" y="184209"/>
              <a:ext cx="1363205" cy="1363205"/>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6" name="Group 86"/>
            <p:cNvGrpSpPr/>
            <p:nvPr/>
          </p:nvGrpSpPr>
          <p:grpSpPr>
            <a:xfrm>
              <a:off x="0" y="0"/>
              <a:ext cx="1731623" cy="1731623"/>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8" name="TextBox 8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9" name="Freeform 89"/>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1" name="Group 91"/>
          <p:cNvGrpSpPr/>
          <p:nvPr/>
        </p:nvGrpSpPr>
        <p:grpSpPr>
          <a:xfrm>
            <a:off x="1216289" y="1975426"/>
            <a:ext cx="16224668" cy="7708281"/>
            <a:chOff x="0" y="0"/>
            <a:chExt cx="1890089" cy="718150"/>
          </a:xfrm>
        </p:grpSpPr>
        <p:sp>
          <p:nvSpPr>
            <p:cNvPr id="92" name="Freeform 92"/>
            <p:cNvSpPr/>
            <p:nvPr/>
          </p:nvSpPr>
          <p:spPr>
            <a:xfrm>
              <a:off x="0" y="0"/>
              <a:ext cx="1890089" cy="718150"/>
            </a:xfrm>
            <a:custGeom>
              <a:avLst/>
              <a:gdLst/>
              <a:ahLst/>
              <a:cxnLst/>
              <a:rect l="l" t="t" r="r" b="b"/>
              <a:pathLst>
                <a:path w="1890089" h="718150">
                  <a:moveTo>
                    <a:pt x="0" y="0"/>
                  </a:moveTo>
                  <a:lnTo>
                    <a:pt x="1890089" y="0"/>
                  </a:lnTo>
                  <a:lnTo>
                    <a:pt x="1890089" y="718150"/>
                  </a:lnTo>
                  <a:lnTo>
                    <a:pt x="0" y="718150"/>
                  </a:lnTo>
                  <a:close/>
                </a:path>
              </a:pathLst>
            </a:custGeom>
            <a:solidFill>
              <a:srgbClr val="004AAD"/>
            </a:solidFill>
          </p:spPr>
        </p:sp>
        <p:sp>
          <p:nvSpPr>
            <p:cNvPr id="93" name="TextBox 93"/>
            <p:cNvSpPr txBox="1"/>
            <p:nvPr/>
          </p:nvSpPr>
          <p:spPr>
            <a:xfrm>
              <a:off x="0" y="-38100"/>
              <a:ext cx="1890089" cy="756250"/>
            </a:xfrm>
            <a:prstGeom prst="rect">
              <a:avLst/>
            </a:prstGeom>
          </p:spPr>
          <p:txBody>
            <a:bodyPr lIns="50800" tIns="50800" rIns="50800" bIns="50800" rtlCol="0" anchor="ctr"/>
            <a:lstStyle/>
            <a:p>
              <a:pPr algn="ctr">
                <a:lnSpc>
                  <a:spcPts val="2659"/>
                </a:lnSpc>
              </a:pPr>
              <a:endParaRPr/>
            </a:p>
          </p:txBody>
        </p:sp>
      </p:grpSp>
      <p:sp>
        <p:nvSpPr>
          <p:cNvPr id="102" name="TextBox 102"/>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zh-CN" altLang="en-US" sz="6200" dirty="0">
                <a:solidFill>
                  <a:srgbClr val="004AAD"/>
                </a:solidFill>
                <a:ea typeface="字由点字典黑 Bold"/>
              </a:rPr>
              <a:t>研究思路</a:t>
            </a:r>
          </a:p>
        </p:txBody>
      </p:sp>
      <p:grpSp>
        <p:nvGrpSpPr>
          <p:cNvPr id="104" name="Group 104"/>
          <p:cNvGrpSpPr/>
          <p:nvPr/>
        </p:nvGrpSpPr>
        <p:grpSpPr>
          <a:xfrm>
            <a:off x="1605304" y="2336048"/>
            <a:ext cx="15508013" cy="2077961"/>
            <a:chOff x="0" y="-133351"/>
            <a:chExt cx="20347553" cy="3344326"/>
          </a:xfrm>
        </p:grpSpPr>
        <p:sp>
          <p:nvSpPr>
            <p:cNvPr id="105" name="TextBox 105"/>
            <p:cNvSpPr txBox="1"/>
            <p:nvPr/>
          </p:nvSpPr>
          <p:spPr>
            <a:xfrm>
              <a:off x="0" y="-133351"/>
              <a:ext cx="8542013" cy="1159104"/>
            </a:xfrm>
            <a:prstGeom prst="rect">
              <a:avLst/>
            </a:prstGeom>
          </p:spPr>
          <p:txBody>
            <a:bodyPr lIns="0" tIns="0" rIns="0" bIns="0" rtlCol="0" anchor="t">
              <a:spAutoFit/>
            </a:bodyPr>
            <a:lstStyle/>
            <a:p>
              <a:pPr algn="l">
                <a:lnSpc>
                  <a:spcPts val="6080"/>
                </a:lnSpc>
              </a:pPr>
              <a:r>
                <a:rPr lang="zh-CN" altLang="en-US" sz="3800" dirty="0">
                  <a:solidFill>
                    <a:srgbClr val="FFFFFF"/>
                  </a:solidFill>
                  <a:ea typeface="字由点字典黑 Bold"/>
                </a:rPr>
                <a:t>数据预处理</a:t>
              </a:r>
              <a:endParaRPr lang="en-US" sz="3800" dirty="0">
                <a:solidFill>
                  <a:srgbClr val="FFFFFF"/>
                </a:solidFill>
                <a:ea typeface="字由点字典黑 Bold"/>
              </a:endParaRPr>
            </a:p>
          </p:txBody>
        </p:sp>
        <p:sp>
          <p:nvSpPr>
            <p:cNvPr id="106" name="TextBox 106"/>
            <p:cNvSpPr txBox="1"/>
            <p:nvPr/>
          </p:nvSpPr>
          <p:spPr>
            <a:xfrm>
              <a:off x="0" y="959844"/>
              <a:ext cx="20347553" cy="2251131"/>
            </a:xfrm>
            <a:prstGeom prst="rect">
              <a:avLst/>
            </a:prstGeom>
          </p:spPr>
          <p:txBody>
            <a:bodyPr wrap="square" lIns="0" tIns="0" rIns="0" bIns="0" rtlCol="0" anchor="t">
              <a:spAutoFit/>
            </a:bodyPr>
            <a:lstStyle/>
            <a:p>
              <a:pPr algn="l">
                <a:lnSpc>
                  <a:spcPct val="150000"/>
                </a:lnSpc>
              </a:pPr>
              <a:r>
                <a:rPr lang="zh-CN" altLang="en-US" sz="3200" dirty="0">
                  <a:solidFill>
                    <a:schemeClr val="bg1"/>
                  </a:solidFill>
                  <a:highlight>
                    <a:srgbClr val="FFFFFF">
                      <a:alpha val="0"/>
                    </a:srgbClr>
                  </a:highlight>
                  <a:ea typeface="微软雅黑" panose="020B0503020204020204" charset="-122"/>
                  <a:cs typeface="+mn-lt"/>
                  <a:sym typeface="微软雅黑" panose="020B0503020204020204" charset="-122"/>
                </a:rPr>
                <a:t>对数据进行清洗和预处理，以准备构建分类器所需的输入数据。这包括去除噪声、处理缺失值和异常值等。</a:t>
              </a:r>
              <a:endParaRPr lang="en-US" sz="2800" dirty="0">
                <a:solidFill>
                  <a:schemeClr val="bg1"/>
                </a:solidFill>
                <a:ea typeface="字由点字典黑 Light"/>
              </a:endParaRPr>
            </a:p>
          </p:txBody>
        </p:sp>
      </p:grpSp>
      <p:grpSp>
        <p:nvGrpSpPr>
          <p:cNvPr id="79" name="Group 104">
            <a:extLst>
              <a:ext uri="{FF2B5EF4-FFF2-40B4-BE49-F238E27FC236}">
                <a16:creationId xmlns:a16="http://schemas.microsoft.com/office/drawing/2014/main" id="{A4FA1E82-8FBC-E607-7A8E-320B7F7BA76B}"/>
              </a:ext>
            </a:extLst>
          </p:cNvPr>
          <p:cNvGrpSpPr/>
          <p:nvPr/>
        </p:nvGrpSpPr>
        <p:grpSpPr>
          <a:xfrm>
            <a:off x="1553184" y="5972756"/>
            <a:ext cx="15549360" cy="2199839"/>
            <a:chOff x="-268344" y="5474388"/>
            <a:chExt cx="20401803" cy="3540480"/>
          </a:xfrm>
        </p:grpSpPr>
        <p:sp>
          <p:nvSpPr>
            <p:cNvPr id="80" name="TextBox 105">
              <a:extLst>
                <a:ext uri="{FF2B5EF4-FFF2-40B4-BE49-F238E27FC236}">
                  <a16:creationId xmlns:a16="http://schemas.microsoft.com/office/drawing/2014/main" id="{7FAB3767-4295-5BC2-C0E6-70236AD47BBC}"/>
                </a:ext>
              </a:extLst>
            </p:cNvPr>
            <p:cNvSpPr txBox="1"/>
            <p:nvPr/>
          </p:nvSpPr>
          <p:spPr>
            <a:xfrm>
              <a:off x="-268344" y="5474388"/>
              <a:ext cx="8542013" cy="1159105"/>
            </a:xfrm>
            <a:prstGeom prst="rect">
              <a:avLst/>
            </a:prstGeom>
          </p:spPr>
          <p:txBody>
            <a:bodyPr lIns="0" tIns="0" rIns="0" bIns="0" rtlCol="0" anchor="t">
              <a:spAutoFit/>
            </a:bodyPr>
            <a:lstStyle/>
            <a:p>
              <a:pPr algn="l">
                <a:lnSpc>
                  <a:spcPts val="6080"/>
                </a:lnSpc>
              </a:pPr>
              <a:r>
                <a:rPr lang="zh-CN" altLang="en-US" sz="3800" dirty="0">
                  <a:solidFill>
                    <a:srgbClr val="FFFFFF"/>
                  </a:solidFill>
                  <a:ea typeface="字由点字典黑 Bold"/>
                </a:rPr>
                <a:t>特征提取</a:t>
              </a:r>
              <a:endParaRPr lang="en-US" sz="3800" dirty="0">
                <a:solidFill>
                  <a:srgbClr val="FFFFFF"/>
                </a:solidFill>
                <a:ea typeface="字由点字典黑 Bold"/>
              </a:endParaRPr>
            </a:p>
          </p:txBody>
        </p:sp>
        <p:sp>
          <p:nvSpPr>
            <p:cNvPr id="81" name="TextBox 106">
              <a:extLst>
                <a:ext uri="{FF2B5EF4-FFF2-40B4-BE49-F238E27FC236}">
                  <a16:creationId xmlns:a16="http://schemas.microsoft.com/office/drawing/2014/main" id="{AEDB8DBB-935E-1358-11C4-CBDF1EC656FE}"/>
                </a:ext>
              </a:extLst>
            </p:cNvPr>
            <p:cNvSpPr txBox="1"/>
            <p:nvPr/>
          </p:nvSpPr>
          <p:spPr>
            <a:xfrm>
              <a:off x="-214094" y="6763737"/>
              <a:ext cx="20347553" cy="2251131"/>
            </a:xfrm>
            <a:prstGeom prst="rect">
              <a:avLst/>
            </a:prstGeom>
          </p:spPr>
          <p:txBody>
            <a:bodyPr wrap="square" lIns="0" tIns="0" rIns="0" bIns="0" rtlCol="0" anchor="t">
              <a:spAutoFit/>
            </a:bodyPr>
            <a:lstStyle/>
            <a:p>
              <a:pPr algn="l">
                <a:lnSpc>
                  <a:spcPct val="150000"/>
                </a:lnSpc>
              </a:pPr>
              <a:r>
                <a:rPr lang="zh-CN" altLang="en-US" sz="3200" dirty="0">
                  <a:solidFill>
                    <a:schemeClr val="bg1"/>
                  </a:solidFill>
                  <a:highlight>
                    <a:srgbClr val="FFFFFF">
                      <a:alpha val="0"/>
                    </a:srgbClr>
                  </a:highlight>
                  <a:ea typeface="微软雅黑" panose="020B0503020204020204" charset="-122"/>
                  <a:cs typeface="+mn-lt"/>
                  <a:sym typeface="微软雅黑" panose="020B0503020204020204" charset="-122"/>
                </a:rPr>
                <a:t>从内存转储数据中提取有用的特征，以表示恶意软件和正常软件的不同特征。这些特征可以包括指令序列、命令和控制序列等。</a:t>
              </a:r>
              <a:endParaRPr lang="en-US" sz="2800" dirty="0">
                <a:solidFill>
                  <a:schemeClr val="bg1"/>
                </a:solidFill>
                <a:ea typeface="字由点字典黑 Light"/>
              </a:endParaRPr>
            </a:p>
          </p:txBody>
        </p:sp>
      </p:grpSp>
    </p:spTree>
    <p:extLst>
      <p:ext uri="{BB962C8B-B14F-4D97-AF65-F5344CB8AC3E}">
        <p14:creationId xmlns:p14="http://schemas.microsoft.com/office/powerpoint/2010/main" val="124725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82" name="Group 82"/>
          <p:cNvGrpSpPr/>
          <p:nvPr/>
        </p:nvGrpSpPr>
        <p:grpSpPr>
          <a:xfrm>
            <a:off x="1028700" y="379341"/>
            <a:ext cx="1298718" cy="1298718"/>
            <a:chOff x="0" y="0"/>
            <a:chExt cx="1731623" cy="1731623"/>
          </a:xfrm>
        </p:grpSpPr>
        <p:grpSp>
          <p:nvGrpSpPr>
            <p:cNvPr id="83" name="Group 83"/>
            <p:cNvGrpSpPr/>
            <p:nvPr/>
          </p:nvGrpSpPr>
          <p:grpSpPr>
            <a:xfrm>
              <a:off x="184209" y="184209"/>
              <a:ext cx="1363205" cy="1363205"/>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6" name="Group 86"/>
            <p:cNvGrpSpPr/>
            <p:nvPr/>
          </p:nvGrpSpPr>
          <p:grpSpPr>
            <a:xfrm>
              <a:off x="0" y="0"/>
              <a:ext cx="1731623" cy="1731623"/>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8" name="TextBox 8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9" name="Freeform 89"/>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1" name="Group 91"/>
          <p:cNvGrpSpPr/>
          <p:nvPr/>
        </p:nvGrpSpPr>
        <p:grpSpPr>
          <a:xfrm>
            <a:off x="1216289" y="1975426"/>
            <a:ext cx="16224668" cy="7708281"/>
            <a:chOff x="0" y="0"/>
            <a:chExt cx="1890089" cy="718150"/>
          </a:xfrm>
        </p:grpSpPr>
        <p:sp>
          <p:nvSpPr>
            <p:cNvPr id="92" name="Freeform 92"/>
            <p:cNvSpPr/>
            <p:nvPr/>
          </p:nvSpPr>
          <p:spPr>
            <a:xfrm>
              <a:off x="0" y="0"/>
              <a:ext cx="1890089" cy="718150"/>
            </a:xfrm>
            <a:custGeom>
              <a:avLst/>
              <a:gdLst/>
              <a:ahLst/>
              <a:cxnLst/>
              <a:rect l="l" t="t" r="r" b="b"/>
              <a:pathLst>
                <a:path w="1890089" h="718150">
                  <a:moveTo>
                    <a:pt x="0" y="0"/>
                  </a:moveTo>
                  <a:lnTo>
                    <a:pt x="1890089" y="0"/>
                  </a:lnTo>
                  <a:lnTo>
                    <a:pt x="1890089" y="718150"/>
                  </a:lnTo>
                  <a:lnTo>
                    <a:pt x="0" y="718150"/>
                  </a:lnTo>
                  <a:close/>
                </a:path>
              </a:pathLst>
            </a:custGeom>
            <a:solidFill>
              <a:srgbClr val="004AAD"/>
            </a:solidFill>
          </p:spPr>
        </p:sp>
        <p:sp>
          <p:nvSpPr>
            <p:cNvPr id="93" name="TextBox 93"/>
            <p:cNvSpPr txBox="1"/>
            <p:nvPr/>
          </p:nvSpPr>
          <p:spPr>
            <a:xfrm>
              <a:off x="0" y="-38100"/>
              <a:ext cx="1890089" cy="756250"/>
            </a:xfrm>
            <a:prstGeom prst="rect">
              <a:avLst/>
            </a:prstGeom>
          </p:spPr>
          <p:txBody>
            <a:bodyPr lIns="50800" tIns="50800" rIns="50800" bIns="50800" rtlCol="0" anchor="ctr"/>
            <a:lstStyle/>
            <a:p>
              <a:pPr algn="ctr">
                <a:lnSpc>
                  <a:spcPts val="2659"/>
                </a:lnSpc>
              </a:pPr>
              <a:endParaRPr/>
            </a:p>
          </p:txBody>
        </p:sp>
      </p:grpSp>
      <p:sp>
        <p:nvSpPr>
          <p:cNvPr id="102" name="TextBox 102"/>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zh-CN" altLang="en-US" sz="6200" dirty="0">
                <a:solidFill>
                  <a:srgbClr val="004AAD"/>
                </a:solidFill>
                <a:ea typeface="字由点字典黑 Bold"/>
              </a:rPr>
              <a:t>研究思路</a:t>
            </a:r>
          </a:p>
        </p:txBody>
      </p:sp>
      <p:grpSp>
        <p:nvGrpSpPr>
          <p:cNvPr id="104" name="Group 104"/>
          <p:cNvGrpSpPr/>
          <p:nvPr/>
        </p:nvGrpSpPr>
        <p:grpSpPr>
          <a:xfrm>
            <a:off x="1605304" y="2336048"/>
            <a:ext cx="15508013" cy="2077961"/>
            <a:chOff x="0" y="-133351"/>
            <a:chExt cx="20347553" cy="3344326"/>
          </a:xfrm>
        </p:grpSpPr>
        <p:sp>
          <p:nvSpPr>
            <p:cNvPr id="105" name="TextBox 105"/>
            <p:cNvSpPr txBox="1"/>
            <p:nvPr/>
          </p:nvSpPr>
          <p:spPr>
            <a:xfrm>
              <a:off x="0" y="-133351"/>
              <a:ext cx="8542013" cy="1159104"/>
            </a:xfrm>
            <a:prstGeom prst="rect">
              <a:avLst/>
            </a:prstGeom>
          </p:spPr>
          <p:txBody>
            <a:bodyPr lIns="0" tIns="0" rIns="0" bIns="0" rtlCol="0" anchor="t">
              <a:spAutoFit/>
            </a:bodyPr>
            <a:lstStyle/>
            <a:p>
              <a:pPr algn="l">
                <a:lnSpc>
                  <a:spcPts val="6080"/>
                </a:lnSpc>
              </a:pPr>
              <a:r>
                <a:rPr lang="zh-CN" altLang="en-US" sz="3800" dirty="0">
                  <a:solidFill>
                    <a:srgbClr val="FFFFFF"/>
                  </a:solidFill>
                  <a:ea typeface="字由点字典黑 Bold"/>
                </a:rPr>
                <a:t>模型构建</a:t>
              </a:r>
              <a:endParaRPr lang="en-US" sz="3800" dirty="0">
                <a:solidFill>
                  <a:srgbClr val="FFFFFF"/>
                </a:solidFill>
                <a:ea typeface="字由点字典黑 Bold"/>
              </a:endParaRPr>
            </a:p>
          </p:txBody>
        </p:sp>
        <p:sp>
          <p:nvSpPr>
            <p:cNvPr id="106" name="TextBox 106"/>
            <p:cNvSpPr txBox="1"/>
            <p:nvPr/>
          </p:nvSpPr>
          <p:spPr>
            <a:xfrm>
              <a:off x="0" y="959844"/>
              <a:ext cx="20347553" cy="2251131"/>
            </a:xfrm>
            <a:prstGeom prst="rect">
              <a:avLst/>
            </a:prstGeom>
          </p:spPr>
          <p:txBody>
            <a:bodyPr wrap="square" lIns="0" tIns="0" rIns="0" bIns="0" rtlCol="0" anchor="t">
              <a:spAutoFit/>
            </a:bodyPr>
            <a:lstStyle/>
            <a:p>
              <a:pPr algn="l">
                <a:lnSpc>
                  <a:spcPct val="150000"/>
                </a:lnSpc>
              </a:pPr>
              <a:r>
                <a:rPr lang="zh-CN" altLang="en-US" sz="3200" dirty="0">
                  <a:solidFill>
                    <a:schemeClr val="bg1"/>
                  </a:solidFill>
                  <a:highlight>
                    <a:srgbClr val="FFFFFF">
                      <a:alpha val="0"/>
                    </a:srgbClr>
                  </a:highlight>
                  <a:ea typeface="微软雅黑" panose="020B0503020204020204" charset="-122"/>
                  <a:cs typeface="+mn-lt"/>
                  <a:sym typeface="微软雅黑" panose="020B0503020204020204" charset="-122"/>
                </a:rPr>
                <a:t>采用逻辑回归模型作为二分类器，用于检测恶意软件和正常软件。同时，使用传统机器学习算法和深度学习技术构建多类分类器，用于区分不同类型的隐私恶意软件。</a:t>
              </a:r>
              <a:endParaRPr lang="en-US" sz="2800" dirty="0">
                <a:solidFill>
                  <a:schemeClr val="bg1"/>
                </a:solidFill>
                <a:ea typeface="字由点字典黑 Light"/>
              </a:endParaRPr>
            </a:p>
          </p:txBody>
        </p:sp>
      </p:grpSp>
      <p:grpSp>
        <p:nvGrpSpPr>
          <p:cNvPr id="79" name="Group 104">
            <a:extLst>
              <a:ext uri="{FF2B5EF4-FFF2-40B4-BE49-F238E27FC236}">
                <a16:creationId xmlns:a16="http://schemas.microsoft.com/office/drawing/2014/main" id="{A4FA1E82-8FBC-E607-7A8E-320B7F7BA76B}"/>
              </a:ext>
            </a:extLst>
          </p:cNvPr>
          <p:cNvGrpSpPr/>
          <p:nvPr/>
        </p:nvGrpSpPr>
        <p:grpSpPr>
          <a:xfrm>
            <a:off x="1553184" y="5972756"/>
            <a:ext cx="15549360" cy="2199839"/>
            <a:chOff x="-268344" y="5474388"/>
            <a:chExt cx="20401803" cy="3540480"/>
          </a:xfrm>
        </p:grpSpPr>
        <p:sp>
          <p:nvSpPr>
            <p:cNvPr id="80" name="TextBox 105">
              <a:extLst>
                <a:ext uri="{FF2B5EF4-FFF2-40B4-BE49-F238E27FC236}">
                  <a16:creationId xmlns:a16="http://schemas.microsoft.com/office/drawing/2014/main" id="{7FAB3767-4295-5BC2-C0E6-70236AD47BBC}"/>
                </a:ext>
              </a:extLst>
            </p:cNvPr>
            <p:cNvSpPr txBox="1"/>
            <p:nvPr/>
          </p:nvSpPr>
          <p:spPr>
            <a:xfrm>
              <a:off x="-268344" y="5474388"/>
              <a:ext cx="8542013" cy="1159105"/>
            </a:xfrm>
            <a:prstGeom prst="rect">
              <a:avLst/>
            </a:prstGeom>
          </p:spPr>
          <p:txBody>
            <a:bodyPr lIns="0" tIns="0" rIns="0" bIns="0" rtlCol="0" anchor="t">
              <a:spAutoFit/>
            </a:bodyPr>
            <a:lstStyle/>
            <a:p>
              <a:pPr algn="l">
                <a:lnSpc>
                  <a:spcPts val="6080"/>
                </a:lnSpc>
              </a:pPr>
              <a:r>
                <a:rPr lang="zh-CN" altLang="en-US" sz="3800" dirty="0">
                  <a:solidFill>
                    <a:srgbClr val="FFFFFF"/>
                  </a:solidFill>
                  <a:ea typeface="字由点字典黑 Bold"/>
                </a:rPr>
                <a:t>性能评估</a:t>
              </a:r>
              <a:endParaRPr lang="en-US" sz="3800" dirty="0">
                <a:solidFill>
                  <a:srgbClr val="FFFFFF"/>
                </a:solidFill>
                <a:ea typeface="字由点字典黑 Bold"/>
              </a:endParaRPr>
            </a:p>
          </p:txBody>
        </p:sp>
        <p:sp>
          <p:nvSpPr>
            <p:cNvPr id="81" name="TextBox 106">
              <a:extLst>
                <a:ext uri="{FF2B5EF4-FFF2-40B4-BE49-F238E27FC236}">
                  <a16:creationId xmlns:a16="http://schemas.microsoft.com/office/drawing/2014/main" id="{AEDB8DBB-935E-1358-11C4-CBDF1EC656FE}"/>
                </a:ext>
              </a:extLst>
            </p:cNvPr>
            <p:cNvSpPr txBox="1"/>
            <p:nvPr/>
          </p:nvSpPr>
          <p:spPr>
            <a:xfrm>
              <a:off x="-214094" y="6763737"/>
              <a:ext cx="20347553" cy="2251131"/>
            </a:xfrm>
            <a:prstGeom prst="rect">
              <a:avLst/>
            </a:prstGeom>
          </p:spPr>
          <p:txBody>
            <a:bodyPr wrap="square" lIns="0" tIns="0" rIns="0" bIns="0" rtlCol="0" anchor="t">
              <a:spAutoFit/>
            </a:bodyPr>
            <a:lstStyle/>
            <a:p>
              <a:pPr algn="l">
                <a:lnSpc>
                  <a:spcPct val="150000"/>
                </a:lnSpc>
              </a:pPr>
              <a:r>
                <a:rPr lang="zh-CN" altLang="en-US" sz="3200" dirty="0">
                  <a:solidFill>
                    <a:schemeClr val="bg1"/>
                  </a:solidFill>
                  <a:highlight>
                    <a:srgbClr val="FFFFFF">
                      <a:alpha val="0"/>
                    </a:srgbClr>
                  </a:highlight>
                  <a:ea typeface="微软雅黑" panose="020B0503020204020204" charset="-122"/>
                  <a:cs typeface="+mn-lt"/>
                  <a:sym typeface="微软雅黑" panose="020B0503020204020204" charset="-122"/>
                </a:rPr>
                <a:t>使用合适的性能指标对构建的分类器进行评估，包括准确率、召回率、</a:t>
              </a:r>
              <a:r>
                <a:rPr lang="en-US" altLang="zh-CN" sz="3200" dirty="0">
                  <a:solidFill>
                    <a:schemeClr val="bg1"/>
                  </a:solidFill>
                  <a:highlight>
                    <a:srgbClr val="FFFFFF">
                      <a:alpha val="0"/>
                    </a:srgbClr>
                  </a:highlight>
                  <a:ea typeface="微软雅黑" panose="020B0503020204020204" charset="-122"/>
                  <a:cs typeface="+mn-lt"/>
                  <a:sym typeface="微软雅黑" panose="020B0503020204020204" charset="-122"/>
                </a:rPr>
                <a:t>F1</a:t>
              </a:r>
              <a:r>
                <a:rPr lang="zh-CN" altLang="en-US" sz="3200" dirty="0">
                  <a:solidFill>
                    <a:schemeClr val="bg1"/>
                  </a:solidFill>
                  <a:highlight>
                    <a:srgbClr val="FFFFFF">
                      <a:alpha val="0"/>
                    </a:srgbClr>
                  </a:highlight>
                  <a:ea typeface="微软雅黑" panose="020B0503020204020204" charset="-122"/>
                  <a:cs typeface="+mn-lt"/>
                  <a:sym typeface="微软雅黑" panose="020B0503020204020204" charset="-122"/>
                </a:rPr>
                <a:t>分数等。通过对结果进行统计分析，得出分类器的性能和研究成果。</a:t>
              </a:r>
              <a:endParaRPr lang="en-US" sz="2800" dirty="0">
                <a:solidFill>
                  <a:schemeClr val="bg1"/>
                </a:solidFill>
                <a:ea typeface="字由点字典黑 Light"/>
              </a:endParaRPr>
            </a:p>
          </p:txBody>
        </p:sp>
      </p:grpSp>
    </p:spTree>
    <p:extLst>
      <p:ext uri="{BB962C8B-B14F-4D97-AF65-F5344CB8AC3E}">
        <p14:creationId xmlns:p14="http://schemas.microsoft.com/office/powerpoint/2010/main" val="2692523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1078829" y="3294985"/>
            <a:ext cx="8823028" cy="8823028"/>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1" name="TextBox 81"/>
            <p:cNvSpPr txBox="1"/>
            <p:nvPr/>
          </p:nvSpPr>
          <p:spPr>
            <a:xfrm>
              <a:off x="76200" y="47625"/>
              <a:ext cx="660400" cy="688975"/>
            </a:xfrm>
            <a:prstGeom prst="rect">
              <a:avLst/>
            </a:prstGeom>
          </p:spPr>
          <p:txBody>
            <a:bodyPr lIns="39170" tIns="39170" rIns="39170" bIns="39170" rtlCol="0" anchor="ctr"/>
            <a:lstStyle/>
            <a:p>
              <a:pPr algn="ctr">
                <a:lnSpc>
                  <a:spcPts val="2660"/>
                </a:lnSpc>
                <a:spcBef>
                  <a:spcPct val="0"/>
                </a:spcBef>
              </a:pPr>
              <a:endParaRPr/>
            </a:p>
          </p:txBody>
        </p:sp>
      </p:grpSp>
      <p:grpSp>
        <p:nvGrpSpPr>
          <p:cNvPr id="82" name="Group 82"/>
          <p:cNvGrpSpPr/>
          <p:nvPr/>
        </p:nvGrpSpPr>
        <p:grpSpPr>
          <a:xfrm>
            <a:off x="12173233" y="4055188"/>
            <a:ext cx="7302621" cy="7302621"/>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84" name="Freeform 84"/>
          <p:cNvSpPr/>
          <p:nvPr/>
        </p:nvSpPr>
        <p:spPr>
          <a:xfrm>
            <a:off x="13480919" y="6114287"/>
            <a:ext cx="4018846" cy="2592156"/>
          </a:xfrm>
          <a:custGeom>
            <a:avLst/>
            <a:gdLst/>
            <a:ahLst/>
            <a:cxnLst/>
            <a:rect l="l" t="t" r="r" b="b"/>
            <a:pathLst>
              <a:path w="4018846" h="2592156">
                <a:moveTo>
                  <a:pt x="0" y="0"/>
                </a:moveTo>
                <a:lnTo>
                  <a:pt x="4018847" y="0"/>
                </a:lnTo>
                <a:lnTo>
                  <a:pt x="4018847" y="2592156"/>
                </a:lnTo>
                <a:lnTo>
                  <a:pt x="0" y="2592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5" name="Group 85"/>
          <p:cNvGrpSpPr/>
          <p:nvPr/>
        </p:nvGrpSpPr>
        <p:grpSpPr>
          <a:xfrm>
            <a:off x="777612" y="2776252"/>
            <a:ext cx="10121343" cy="3229906"/>
            <a:chOff x="0" y="-314325"/>
            <a:chExt cx="13495123" cy="4306541"/>
          </a:xfrm>
        </p:grpSpPr>
        <p:sp>
          <p:nvSpPr>
            <p:cNvPr id="86" name="TextBox 86"/>
            <p:cNvSpPr txBox="1"/>
            <p:nvPr/>
          </p:nvSpPr>
          <p:spPr>
            <a:xfrm>
              <a:off x="0" y="-314325"/>
              <a:ext cx="4639942" cy="3764341"/>
            </a:xfrm>
            <a:prstGeom prst="rect">
              <a:avLst/>
            </a:prstGeom>
          </p:spPr>
          <p:txBody>
            <a:bodyPr lIns="0" tIns="0" rIns="0" bIns="0" rtlCol="0" anchor="t">
              <a:spAutoFit/>
            </a:bodyPr>
            <a:lstStyle/>
            <a:p>
              <a:pPr algn="ctr">
                <a:lnSpc>
                  <a:spcPts val="23806"/>
                </a:lnSpc>
              </a:pPr>
              <a:r>
                <a:rPr lang="en-US" sz="17004">
                  <a:solidFill>
                    <a:srgbClr val="004AAD"/>
                  </a:solidFill>
                  <a:latin typeface="字由点字典黑 Bold"/>
                </a:rPr>
                <a:t>03</a:t>
              </a:r>
            </a:p>
          </p:txBody>
        </p:sp>
        <p:sp>
          <p:nvSpPr>
            <p:cNvPr id="87" name="TextBox 87"/>
            <p:cNvSpPr txBox="1"/>
            <p:nvPr/>
          </p:nvSpPr>
          <p:spPr>
            <a:xfrm>
              <a:off x="4308666" y="498834"/>
              <a:ext cx="9186457" cy="1859825"/>
            </a:xfrm>
            <a:prstGeom prst="rect">
              <a:avLst/>
            </a:prstGeom>
          </p:spPr>
          <p:txBody>
            <a:bodyPr lIns="0" tIns="0" rIns="0" bIns="0" rtlCol="0" anchor="t">
              <a:spAutoFit/>
            </a:bodyPr>
            <a:lstStyle/>
            <a:p>
              <a:pPr algn="l">
                <a:lnSpc>
                  <a:spcPts val="11840"/>
                </a:lnSpc>
              </a:pPr>
              <a:r>
                <a:rPr lang="zh-CN" altLang="en-US" sz="7400" dirty="0">
                  <a:solidFill>
                    <a:srgbClr val="000000"/>
                  </a:solidFill>
                  <a:ea typeface="字由点字典黑 Bold"/>
                </a:rPr>
                <a:t>研究方法和结果</a:t>
              </a:r>
              <a:endParaRPr lang="en-US" sz="7400" dirty="0">
                <a:solidFill>
                  <a:srgbClr val="000000"/>
                </a:solidFill>
                <a:ea typeface="字由点字典黑 Bold"/>
              </a:endParaRPr>
            </a:p>
          </p:txBody>
        </p:sp>
        <p:sp>
          <p:nvSpPr>
            <p:cNvPr id="88" name="TextBox 88"/>
            <p:cNvSpPr txBox="1"/>
            <p:nvPr/>
          </p:nvSpPr>
          <p:spPr>
            <a:xfrm>
              <a:off x="4308666" y="2248637"/>
              <a:ext cx="9186457" cy="7429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737373"/>
                  </a:solidFill>
                  <a:latin typeface="Accordion Black"/>
                </a:rPr>
                <a:t>RESULTS AND DISCUSSION</a:t>
              </a:r>
            </a:p>
          </p:txBody>
        </p:sp>
        <p:sp>
          <p:nvSpPr>
            <p:cNvPr id="89" name="TextBox 89"/>
            <p:cNvSpPr txBox="1"/>
            <p:nvPr/>
          </p:nvSpPr>
          <p:spPr>
            <a:xfrm>
              <a:off x="692719" y="3521660"/>
              <a:ext cx="12645184" cy="470556"/>
            </a:xfrm>
            <a:prstGeom prst="rect">
              <a:avLst/>
            </a:prstGeom>
          </p:spPr>
          <p:txBody>
            <a:bodyPr lIns="0" tIns="0" rIns="0" bIns="0" rtlCol="0" anchor="t">
              <a:spAutoFit/>
            </a:bodyPr>
            <a:lstStyle/>
            <a:p>
              <a:pPr algn="l">
                <a:lnSpc>
                  <a:spcPts val="3040"/>
                </a:lnSpc>
              </a:pPr>
              <a:endParaRPr lang="en-US" sz="1900" dirty="0">
                <a:solidFill>
                  <a:srgbClr val="A6A6A6"/>
                </a:solidFill>
                <a:ea typeface="字由点字典黑 Light"/>
              </a:endParaRPr>
            </a:p>
          </p:txBody>
        </p:sp>
        <p:sp>
          <p:nvSpPr>
            <p:cNvPr id="90" name="AutoShape 90"/>
            <p:cNvSpPr/>
            <p:nvPr/>
          </p:nvSpPr>
          <p:spPr>
            <a:xfrm>
              <a:off x="692718" y="3424517"/>
              <a:ext cx="12645184" cy="0"/>
            </a:xfrm>
            <a:prstGeom prst="line">
              <a:avLst/>
            </a:prstGeom>
            <a:ln w="50800" cap="flat">
              <a:solidFill>
                <a:srgbClr val="004AAD"/>
              </a:solidFill>
              <a:prstDash val="solid"/>
              <a:headEnd type="none" w="sm" len="sm"/>
              <a:tailEnd type="none" w="sm" len="sm"/>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8" name="TextBox 88"/>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en-US" sz="6200" dirty="0" err="1">
                <a:solidFill>
                  <a:srgbClr val="004AAD"/>
                </a:solidFill>
                <a:ea typeface="字由点字典黑 Bold"/>
              </a:rPr>
              <a:t>研究</a:t>
            </a:r>
            <a:r>
              <a:rPr lang="zh-CN" altLang="en-US" sz="6200" dirty="0">
                <a:solidFill>
                  <a:srgbClr val="004AAD"/>
                </a:solidFill>
                <a:ea typeface="字由点字典黑 Bold"/>
              </a:rPr>
              <a:t>方法</a:t>
            </a:r>
            <a:endParaRPr lang="en-US" sz="6200" dirty="0">
              <a:solidFill>
                <a:srgbClr val="004AAD"/>
              </a:solidFill>
              <a:ea typeface="字由点字典黑 Bold"/>
            </a:endParaRPr>
          </a:p>
        </p:txBody>
      </p:sp>
      <p:grpSp>
        <p:nvGrpSpPr>
          <p:cNvPr id="114" name="组合 113">
            <a:extLst>
              <a:ext uri="{FF2B5EF4-FFF2-40B4-BE49-F238E27FC236}">
                <a16:creationId xmlns:a16="http://schemas.microsoft.com/office/drawing/2014/main" id="{44096FF0-D50F-F357-E8B1-C50594F34A87}"/>
              </a:ext>
            </a:extLst>
          </p:cNvPr>
          <p:cNvGrpSpPr/>
          <p:nvPr/>
        </p:nvGrpSpPr>
        <p:grpSpPr>
          <a:xfrm>
            <a:off x="583637" y="2066294"/>
            <a:ext cx="13818164" cy="2499543"/>
            <a:chOff x="583637" y="2066294"/>
            <a:chExt cx="13818163" cy="2499543"/>
          </a:xfrm>
        </p:grpSpPr>
        <p:grpSp>
          <p:nvGrpSpPr>
            <p:cNvPr id="102" name="Group 102"/>
            <p:cNvGrpSpPr/>
            <p:nvPr/>
          </p:nvGrpSpPr>
          <p:grpSpPr>
            <a:xfrm>
              <a:off x="3182098" y="2066294"/>
              <a:ext cx="11219702" cy="1654161"/>
              <a:chOff x="0" y="-133350"/>
              <a:chExt cx="14959602" cy="2205546"/>
            </a:xfrm>
          </p:grpSpPr>
          <p:sp>
            <p:nvSpPr>
              <p:cNvPr id="103" name="TextBox 103"/>
              <p:cNvSpPr txBox="1"/>
              <p:nvPr/>
            </p:nvSpPr>
            <p:spPr>
              <a:xfrm>
                <a:off x="0" y="-133350"/>
                <a:ext cx="7220409" cy="960262"/>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数据集准备</a:t>
                </a:r>
                <a:endParaRPr lang="en-US" sz="3800" dirty="0">
                  <a:solidFill>
                    <a:srgbClr val="000000"/>
                  </a:solidFill>
                  <a:ea typeface="字由点字典黑 Bold"/>
                </a:endParaRPr>
              </a:p>
            </p:txBody>
          </p:sp>
          <p:sp>
            <p:nvSpPr>
              <p:cNvPr id="104" name="TextBox 104"/>
              <p:cNvSpPr txBox="1"/>
              <p:nvPr/>
            </p:nvSpPr>
            <p:spPr>
              <a:xfrm>
                <a:off x="0" y="959841"/>
                <a:ext cx="14959602" cy="1112355"/>
              </a:xfrm>
              <a:prstGeom prst="rect">
                <a:avLst/>
              </a:prstGeom>
            </p:spPr>
            <p:txBody>
              <a:bodyPr wrap="square" lIns="0" tIns="0" rIns="0" bIns="0" rtlCol="0" anchor="t">
                <a:spAutoFit/>
              </a:bodyPr>
              <a:lstStyle/>
              <a:p>
                <a:pPr algn="just">
                  <a:lnSpc>
                    <a:spcPct val="150000"/>
                  </a:lnSpc>
                </a:pPr>
                <a:r>
                  <a:rPr lang="zh-CN" altLang="en-US" sz="1900" dirty="0">
                    <a:solidFill>
                      <a:srgbClr val="000000"/>
                    </a:solidFill>
                    <a:ea typeface="字由点字典黑 Light"/>
                  </a:rPr>
                  <a:t>研究使用了</a:t>
                </a:r>
                <a:r>
                  <a:rPr lang="en-US" altLang="zh-CN" sz="1900" dirty="0">
                    <a:solidFill>
                      <a:srgbClr val="000000"/>
                    </a:solidFill>
                    <a:ea typeface="字由点字典黑 Light"/>
                  </a:rPr>
                  <a:t>CIC-MalMem-2022</a:t>
                </a:r>
                <a:r>
                  <a:rPr lang="zh-CN" altLang="en-US" sz="1900" dirty="0">
                    <a:solidFill>
                      <a:srgbClr val="000000"/>
                    </a:solidFill>
                    <a:ea typeface="字由点字典黑 Light"/>
                  </a:rPr>
                  <a:t>数据集，该数据集包含了恶意软件和良性软件的内存转储数据。数据集经过清洗和预处理，以便用于训练和评估分类器模型。</a:t>
                </a:r>
                <a:endParaRPr lang="en-US" sz="1900" dirty="0">
                  <a:solidFill>
                    <a:srgbClr val="000000"/>
                  </a:solidFill>
                  <a:ea typeface="字由点字典黑 Light"/>
                </a:endParaRPr>
              </a:p>
            </p:txBody>
          </p:sp>
        </p:grpSp>
        <p:grpSp>
          <p:nvGrpSpPr>
            <p:cNvPr id="112" name="组合 111">
              <a:extLst>
                <a:ext uri="{FF2B5EF4-FFF2-40B4-BE49-F238E27FC236}">
                  <a16:creationId xmlns:a16="http://schemas.microsoft.com/office/drawing/2014/main" id="{F42AE4A1-CE08-8537-63F3-0BFF52328F23}"/>
                </a:ext>
              </a:extLst>
            </p:cNvPr>
            <p:cNvGrpSpPr/>
            <p:nvPr/>
          </p:nvGrpSpPr>
          <p:grpSpPr>
            <a:xfrm>
              <a:off x="583637" y="2143834"/>
              <a:ext cx="8013767" cy="2422003"/>
              <a:chOff x="9231449" y="2742495"/>
              <a:chExt cx="8013767" cy="2422003"/>
            </a:xfrm>
          </p:grpSpPr>
          <p:pic>
            <p:nvPicPr>
              <p:cNvPr id="90" name="Picture 90"/>
              <p:cNvPicPr>
                <a:picLocks noChangeAspect="1"/>
              </p:cNvPicPr>
              <p:nvPr/>
            </p:nvPicPr>
            <p:blipFill>
              <a:blip r:embed="rId5"/>
              <a:stretch>
                <a:fillRect/>
              </a:stretch>
            </p:blipFill>
            <p:spPr>
              <a:xfrm>
                <a:off x="9231449" y="2742495"/>
                <a:ext cx="2422003" cy="2422003"/>
              </a:xfrm>
              <a:prstGeom prst="rect">
                <a:avLst/>
              </a:prstGeom>
            </p:spPr>
          </p:pic>
          <p:sp>
            <p:nvSpPr>
              <p:cNvPr id="105" name="AutoShape 105"/>
              <p:cNvSpPr/>
              <p:nvPr/>
            </p:nvSpPr>
            <p:spPr>
              <a:xfrm flipH="1">
                <a:off x="11829909" y="4751561"/>
                <a:ext cx="5415307" cy="0"/>
              </a:xfrm>
              <a:prstGeom prst="line">
                <a:avLst/>
              </a:prstGeom>
              <a:ln w="38100" cap="flat">
                <a:solidFill>
                  <a:srgbClr val="004AAD"/>
                </a:solidFill>
                <a:prstDash val="sysDash"/>
                <a:headEnd type="oval" w="lg" len="lg"/>
                <a:tailEnd type="oval" w="lg" len="lg"/>
              </a:ln>
            </p:spPr>
          </p:sp>
        </p:grpSp>
      </p:grpSp>
      <p:grpSp>
        <p:nvGrpSpPr>
          <p:cNvPr id="115" name="组合 114">
            <a:extLst>
              <a:ext uri="{FF2B5EF4-FFF2-40B4-BE49-F238E27FC236}">
                <a16:creationId xmlns:a16="http://schemas.microsoft.com/office/drawing/2014/main" id="{43E1B359-70C1-E7F3-70B4-8451B4BB482F}"/>
              </a:ext>
            </a:extLst>
          </p:cNvPr>
          <p:cNvGrpSpPr/>
          <p:nvPr/>
        </p:nvGrpSpPr>
        <p:grpSpPr>
          <a:xfrm>
            <a:off x="606900" y="5250323"/>
            <a:ext cx="13818164" cy="2499543"/>
            <a:chOff x="583637" y="2066294"/>
            <a:chExt cx="13818163" cy="2499543"/>
          </a:xfrm>
        </p:grpSpPr>
        <p:grpSp>
          <p:nvGrpSpPr>
            <p:cNvPr id="116" name="Group 102">
              <a:extLst>
                <a:ext uri="{FF2B5EF4-FFF2-40B4-BE49-F238E27FC236}">
                  <a16:creationId xmlns:a16="http://schemas.microsoft.com/office/drawing/2014/main" id="{049688EB-42E9-552B-F52C-2B130DDDBBAF}"/>
                </a:ext>
              </a:extLst>
            </p:cNvPr>
            <p:cNvGrpSpPr/>
            <p:nvPr/>
          </p:nvGrpSpPr>
          <p:grpSpPr>
            <a:xfrm>
              <a:off x="3182098" y="2066294"/>
              <a:ext cx="11219702" cy="1654161"/>
              <a:chOff x="0" y="-133350"/>
              <a:chExt cx="14959602" cy="2205546"/>
            </a:xfrm>
          </p:grpSpPr>
          <p:sp>
            <p:nvSpPr>
              <p:cNvPr id="120" name="TextBox 103">
                <a:extLst>
                  <a:ext uri="{FF2B5EF4-FFF2-40B4-BE49-F238E27FC236}">
                    <a16:creationId xmlns:a16="http://schemas.microsoft.com/office/drawing/2014/main" id="{6C28BB6A-29FD-712B-51F9-45EBE2E46CCE}"/>
                  </a:ext>
                </a:extLst>
              </p:cNvPr>
              <p:cNvSpPr txBox="1"/>
              <p:nvPr/>
            </p:nvSpPr>
            <p:spPr>
              <a:xfrm>
                <a:off x="0" y="-133350"/>
                <a:ext cx="7220409" cy="960262"/>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二分类器</a:t>
                </a:r>
                <a:endParaRPr lang="en-US" sz="3800" dirty="0">
                  <a:solidFill>
                    <a:srgbClr val="000000"/>
                  </a:solidFill>
                  <a:ea typeface="字由点字典黑 Bold"/>
                </a:endParaRPr>
              </a:p>
            </p:txBody>
          </p:sp>
          <p:sp>
            <p:nvSpPr>
              <p:cNvPr id="121" name="TextBox 104">
                <a:extLst>
                  <a:ext uri="{FF2B5EF4-FFF2-40B4-BE49-F238E27FC236}">
                    <a16:creationId xmlns:a16="http://schemas.microsoft.com/office/drawing/2014/main" id="{CE58BB6D-0C53-9D03-F128-A31980F04800}"/>
                  </a:ext>
                </a:extLst>
              </p:cNvPr>
              <p:cNvSpPr txBox="1"/>
              <p:nvPr/>
            </p:nvSpPr>
            <p:spPr>
              <a:xfrm>
                <a:off x="0" y="959841"/>
                <a:ext cx="14959602" cy="1112355"/>
              </a:xfrm>
              <a:prstGeom prst="rect">
                <a:avLst/>
              </a:prstGeom>
            </p:spPr>
            <p:txBody>
              <a:bodyPr wrap="square" lIns="0" tIns="0" rIns="0" bIns="0" rtlCol="0" anchor="t">
                <a:spAutoFit/>
              </a:bodyPr>
              <a:lstStyle/>
              <a:p>
                <a:pPr algn="just">
                  <a:lnSpc>
                    <a:spcPct val="150000"/>
                  </a:lnSpc>
                </a:pPr>
                <a:r>
                  <a:rPr lang="zh-CN" altLang="en-US" sz="1900" dirty="0">
                    <a:solidFill>
                      <a:srgbClr val="000000"/>
                    </a:solidFill>
                    <a:ea typeface="字由点字典黑 Light"/>
                  </a:rPr>
                  <a:t>首先，研究使用二分类器对恶意软件和良性软件进行分类。采用逻辑回归算法作为二分类器，并使用平均召回率作为超参数优化的指标。最佳的二分类器模型通过训练和交叉验证得到，并使用测试数据进行评估。</a:t>
                </a:r>
                <a:endParaRPr lang="en-US" sz="1900" dirty="0">
                  <a:solidFill>
                    <a:srgbClr val="000000"/>
                  </a:solidFill>
                  <a:ea typeface="字由点字典黑 Light"/>
                </a:endParaRPr>
              </a:p>
            </p:txBody>
          </p:sp>
        </p:grpSp>
        <p:grpSp>
          <p:nvGrpSpPr>
            <p:cNvPr id="117" name="组合 116">
              <a:extLst>
                <a:ext uri="{FF2B5EF4-FFF2-40B4-BE49-F238E27FC236}">
                  <a16:creationId xmlns:a16="http://schemas.microsoft.com/office/drawing/2014/main" id="{B596E12A-D3B7-23E9-F142-D7ECA3B3C145}"/>
                </a:ext>
              </a:extLst>
            </p:cNvPr>
            <p:cNvGrpSpPr/>
            <p:nvPr/>
          </p:nvGrpSpPr>
          <p:grpSpPr>
            <a:xfrm>
              <a:off x="583637" y="2143834"/>
              <a:ext cx="8013767" cy="2422003"/>
              <a:chOff x="9231449" y="2742495"/>
              <a:chExt cx="8013767" cy="2422003"/>
            </a:xfrm>
          </p:grpSpPr>
          <p:pic>
            <p:nvPicPr>
              <p:cNvPr id="118" name="Picture 90">
                <a:extLst>
                  <a:ext uri="{FF2B5EF4-FFF2-40B4-BE49-F238E27FC236}">
                    <a16:creationId xmlns:a16="http://schemas.microsoft.com/office/drawing/2014/main" id="{E97D979E-22D2-CE65-1C0E-86D1119DC5FB}"/>
                  </a:ext>
                </a:extLst>
              </p:cNvPr>
              <p:cNvPicPr>
                <a:picLocks noChangeAspect="1"/>
              </p:cNvPicPr>
              <p:nvPr/>
            </p:nvPicPr>
            <p:blipFill>
              <a:blip r:embed="rId5"/>
              <a:stretch>
                <a:fillRect/>
              </a:stretch>
            </p:blipFill>
            <p:spPr>
              <a:xfrm>
                <a:off x="9231449" y="2742495"/>
                <a:ext cx="2422003" cy="2422003"/>
              </a:xfrm>
              <a:prstGeom prst="rect">
                <a:avLst/>
              </a:prstGeom>
            </p:spPr>
          </p:pic>
          <p:sp>
            <p:nvSpPr>
              <p:cNvPr id="119" name="AutoShape 105">
                <a:extLst>
                  <a:ext uri="{FF2B5EF4-FFF2-40B4-BE49-F238E27FC236}">
                    <a16:creationId xmlns:a16="http://schemas.microsoft.com/office/drawing/2014/main" id="{BF12F4CF-3519-908E-DC60-C618BEC16BC0}"/>
                  </a:ext>
                </a:extLst>
              </p:cNvPr>
              <p:cNvSpPr/>
              <p:nvPr/>
            </p:nvSpPr>
            <p:spPr>
              <a:xfrm flipH="1">
                <a:off x="11829909" y="4751561"/>
                <a:ext cx="5415307" cy="0"/>
              </a:xfrm>
              <a:prstGeom prst="line">
                <a:avLst/>
              </a:prstGeom>
              <a:ln w="38100" cap="flat">
                <a:solidFill>
                  <a:srgbClr val="004AAD"/>
                </a:solidFill>
                <a:prstDash val="sysDash"/>
                <a:headEnd type="oval" w="lg" len="lg"/>
                <a:tailEnd type="oval" w="lg" len="lg"/>
              </a:ln>
            </p:spPr>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8" name="TextBox 88"/>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en-US" sz="6200" dirty="0" err="1">
                <a:solidFill>
                  <a:srgbClr val="004AAD"/>
                </a:solidFill>
                <a:ea typeface="字由点字典黑 Bold"/>
              </a:rPr>
              <a:t>研究</a:t>
            </a:r>
            <a:r>
              <a:rPr lang="zh-CN" altLang="en-US" sz="6200" dirty="0">
                <a:solidFill>
                  <a:srgbClr val="004AAD"/>
                </a:solidFill>
                <a:ea typeface="字由点字典黑 Bold"/>
              </a:rPr>
              <a:t>方法</a:t>
            </a:r>
            <a:endParaRPr lang="en-US" sz="6200" dirty="0">
              <a:solidFill>
                <a:srgbClr val="004AAD"/>
              </a:solidFill>
              <a:ea typeface="字由点字典黑 Bold"/>
            </a:endParaRPr>
          </a:p>
        </p:txBody>
      </p:sp>
      <p:grpSp>
        <p:nvGrpSpPr>
          <p:cNvPr id="114" name="组合 113">
            <a:extLst>
              <a:ext uri="{FF2B5EF4-FFF2-40B4-BE49-F238E27FC236}">
                <a16:creationId xmlns:a16="http://schemas.microsoft.com/office/drawing/2014/main" id="{44096FF0-D50F-F357-E8B1-C50594F34A87}"/>
              </a:ext>
            </a:extLst>
          </p:cNvPr>
          <p:cNvGrpSpPr/>
          <p:nvPr/>
        </p:nvGrpSpPr>
        <p:grpSpPr>
          <a:xfrm>
            <a:off x="583637" y="2066294"/>
            <a:ext cx="13818164" cy="2499543"/>
            <a:chOff x="583637" y="2066294"/>
            <a:chExt cx="13818163" cy="2499543"/>
          </a:xfrm>
        </p:grpSpPr>
        <p:grpSp>
          <p:nvGrpSpPr>
            <p:cNvPr id="102" name="Group 102"/>
            <p:cNvGrpSpPr/>
            <p:nvPr/>
          </p:nvGrpSpPr>
          <p:grpSpPr>
            <a:xfrm>
              <a:off x="3182098" y="2066294"/>
              <a:ext cx="11219702" cy="2092743"/>
              <a:chOff x="0" y="-133350"/>
              <a:chExt cx="14959602" cy="2790321"/>
            </a:xfrm>
          </p:grpSpPr>
          <p:sp>
            <p:nvSpPr>
              <p:cNvPr id="103" name="TextBox 103"/>
              <p:cNvSpPr txBox="1"/>
              <p:nvPr/>
            </p:nvSpPr>
            <p:spPr>
              <a:xfrm>
                <a:off x="0" y="-133350"/>
                <a:ext cx="7220409" cy="960262"/>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隐私恶意软件分类器</a:t>
                </a:r>
                <a:endParaRPr lang="en-US" sz="3800" dirty="0">
                  <a:solidFill>
                    <a:srgbClr val="000000"/>
                  </a:solidFill>
                  <a:ea typeface="字由点字典黑 Bold"/>
                </a:endParaRPr>
              </a:p>
            </p:txBody>
          </p:sp>
          <p:sp>
            <p:nvSpPr>
              <p:cNvPr id="104" name="TextBox 104"/>
              <p:cNvSpPr txBox="1"/>
              <p:nvPr/>
            </p:nvSpPr>
            <p:spPr>
              <a:xfrm>
                <a:off x="0" y="959841"/>
                <a:ext cx="14959602" cy="1697130"/>
              </a:xfrm>
              <a:prstGeom prst="rect">
                <a:avLst/>
              </a:prstGeom>
            </p:spPr>
            <p:txBody>
              <a:bodyPr wrap="square" lIns="0" tIns="0" rIns="0" bIns="0" rtlCol="0" anchor="t">
                <a:spAutoFit/>
              </a:bodyPr>
              <a:lstStyle/>
              <a:p>
                <a:pPr algn="just">
                  <a:lnSpc>
                    <a:spcPct val="150000"/>
                  </a:lnSpc>
                </a:pPr>
                <a:r>
                  <a:rPr lang="zh-CN" altLang="en-US" sz="1900" dirty="0">
                    <a:solidFill>
                      <a:srgbClr val="000000"/>
                    </a:solidFill>
                    <a:ea typeface="字由点字典黑 Light"/>
                  </a:rPr>
                  <a:t>接下来，研究针对隐私恶意软件的分类问题，使用多类分类器进行分类。采用了多种传统机器学习算法和深度神经网络（</a:t>
                </a:r>
                <a:r>
                  <a:rPr lang="en-US" altLang="zh-CN" sz="1900" dirty="0">
                    <a:solidFill>
                      <a:srgbClr val="000000"/>
                    </a:solidFill>
                    <a:ea typeface="字由点字典黑 Light"/>
                  </a:rPr>
                  <a:t>DNN</a:t>
                </a:r>
                <a:r>
                  <a:rPr lang="zh-CN" altLang="en-US" sz="1900" dirty="0">
                    <a:solidFill>
                      <a:srgbClr val="000000"/>
                    </a:solidFill>
                    <a:ea typeface="字由点字典黑 Light"/>
                  </a:rPr>
                  <a:t>）算法作为多类分类器的候选模型。通过训练和交叉验证，选择具有最高平均准确率的模型作为最佳多类分类器，并使用测试数据进行评估。</a:t>
                </a:r>
                <a:endParaRPr lang="en-US" sz="1900" dirty="0">
                  <a:solidFill>
                    <a:srgbClr val="000000"/>
                  </a:solidFill>
                  <a:ea typeface="字由点字典黑 Light"/>
                </a:endParaRPr>
              </a:p>
            </p:txBody>
          </p:sp>
        </p:grpSp>
        <p:grpSp>
          <p:nvGrpSpPr>
            <p:cNvPr id="112" name="组合 111">
              <a:extLst>
                <a:ext uri="{FF2B5EF4-FFF2-40B4-BE49-F238E27FC236}">
                  <a16:creationId xmlns:a16="http://schemas.microsoft.com/office/drawing/2014/main" id="{F42AE4A1-CE08-8537-63F3-0BFF52328F23}"/>
                </a:ext>
              </a:extLst>
            </p:cNvPr>
            <p:cNvGrpSpPr/>
            <p:nvPr/>
          </p:nvGrpSpPr>
          <p:grpSpPr>
            <a:xfrm>
              <a:off x="583637" y="2143834"/>
              <a:ext cx="8013767" cy="2422003"/>
              <a:chOff x="9231449" y="2742495"/>
              <a:chExt cx="8013767" cy="2422003"/>
            </a:xfrm>
          </p:grpSpPr>
          <p:pic>
            <p:nvPicPr>
              <p:cNvPr id="90" name="Picture 90"/>
              <p:cNvPicPr>
                <a:picLocks noChangeAspect="1"/>
              </p:cNvPicPr>
              <p:nvPr/>
            </p:nvPicPr>
            <p:blipFill>
              <a:blip r:embed="rId5"/>
              <a:stretch>
                <a:fillRect/>
              </a:stretch>
            </p:blipFill>
            <p:spPr>
              <a:xfrm>
                <a:off x="9231449" y="2742495"/>
                <a:ext cx="2422003" cy="2422003"/>
              </a:xfrm>
              <a:prstGeom prst="rect">
                <a:avLst/>
              </a:prstGeom>
            </p:spPr>
          </p:pic>
          <p:sp>
            <p:nvSpPr>
              <p:cNvPr id="105" name="AutoShape 105"/>
              <p:cNvSpPr/>
              <p:nvPr/>
            </p:nvSpPr>
            <p:spPr>
              <a:xfrm flipH="1">
                <a:off x="11829909" y="4751561"/>
                <a:ext cx="5415307" cy="0"/>
              </a:xfrm>
              <a:prstGeom prst="line">
                <a:avLst/>
              </a:prstGeom>
              <a:ln w="38100" cap="flat">
                <a:solidFill>
                  <a:srgbClr val="004AAD"/>
                </a:solidFill>
                <a:prstDash val="sysDash"/>
                <a:headEnd type="oval" w="lg" len="lg"/>
                <a:tailEnd type="oval" w="lg" len="lg"/>
              </a:ln>
            </p:spPr>
          </p:sp>
        </p:grpSp>
      </p:grpSp>
      <p:grpSp>
        <p:nvGrpSpPr>
          <p:cNvPr id="115" name="组合 114">
            <a:extLst>
              <a:ext uri="{FF2B5EF4-FFF2-40B4-BE49-F238E27FC236}">
                <a16:creationId xmlns:a16="http://schemas.microsoft.com/office/drawing/2014/main" id="{43E1B359-70C1-E7F3-70B4-8451B4BB482F}"/>
              </a:ext>
            </a:extLst>
          </p:cNvPr>
          <p:cNvGrpSpPr/>
          <p:nvPr/>
        </p:nvGrpSpPr>
        <p:grpSpPr>
          <a:xfrm>
            <a:off x="606900" y="5250323"/>
            <a:ext cx="13818164" cy="2499543"/>
            <a:chOff x="583637" y="2066294"/>
            <a:chExt cx="13818163" cy="2499543"/>
          </a:xfrm>
        </p:grpSpPr>
        <p:grpSp>
          <p:nvGrpSpPr>
            <p:cNvPr id="116" name="Group 102">
              <a:extLst>
                <a:ext uri="{FF2B5EF4-FFF2-40B4-BE49-F238E27FC236}">
                  <a16:creationId xmlns:a16="http://schemas.microsoft.com/office/drawing/2014/main" id="{049688EB-42E9-552B-F52C-2B130DDDBBAF}"/>
                </a:ext>
              </a:extLst>
            </p:cNvPr>
            <p:cNvGrpSpPr/>
            <p:nvPr/>
          </p:nvGrpSpPr>
          <p:grpSpPr>
            <a:xfrm>
              <a:off x="3182098" y="2066294"/>
              <a:ext cx="11219702" cy="2092743"/>
              <a:chOff x="0" y="-133350"/>
              <a:chExt cx="14959602" cy="2790321"/>
            </a:xfrm>
          </p:grpSpPr>
          <p:sp>
            <p:nvSpPr>
              <p:cNvPr id="120" name="TextBox 103">
                <a:extLst>
                  <a:ext uri="{FF2B5EF4-FFF2-40B4-BE49-F238E27FC236}">
                    <a16:creationId xmlns:a16="http://schemas.microsoft.com/office/drawing/2014/main" id="{6C28BB6A-29FD-712B-51F9-45EBE2E46CCE}"/>
                  </a:ext>
                </a:extLst>
              </p:cNvPr>
              <p:cNvSpPr txBox="1"/>
              <p:nvPr/>
            </p:nvSpPr>
            <p:spPr>
              <a:xfrm>
                <a:off x="0" y="-133350"/>
                <a:ext cx="7220409" cy="960262"/>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隐私恶意软件家族分类器</a:t>
                </a:r>
                <a:endParaRPr lang="en-US" sz="3800" dirty="0">
                  <a:solidFill>
                    <a:srgbClr val="000000"/>
                  </a:solidFill>
                  <a:ea typeface="字由点字典黑 Bold"/>
                </a:endParaRPr>
              </a:p>
            </p:txBody>
          </p:sp>
          <p:sp>
            <p:nvSpPr>
              <p:cNvPr id="121" name="TextBox 104">
                <a:extLst>
                  <a:ext uri="{FF2B5EF4-FFF2-40B4-BE49-F238E27FC236}">
                    <a16:creationId xmlns:a16="http://schemas.microsoft.com/office/drawing/2014/main" id="{CE58BB6D-0C53-9D03-F128-A31980F04800}"/>
                  </a:ext>
                </a:extLst>
              </p:cNvPr>
              <p:cNvSpPr txBox="1"/>
              <p:nvPr/>
            </p:nvSpPr>
            <p:spPr>
              <a:xfrm>
                <a:off x="0" y="959841"/>
                <a:ext cx="14959602" cy="1697130"/>
              </a:xfrm>
              <a:prstGeom prst="rect">
                <a:avLst/>
              </a:prstGeom>
            </p:spPr>
            <p:txBody>
              <a:bodyPr wrap="square" lIns="0" tIns="0" rIns="0" bIns="0" rtlCol="0" anchor="t">
                <a:spAutoFit/>
              </a:bodyPr>
              <a:lstStyle/>
              <a:p>
                <a:pPr algn="just">
                  <a:lnSpc>
                    <a:spcPct val="150000"/>
                  </a:lnSpc>
                </a:pPr>
                <a:r>
                  <a:rPr lang="zh-CN" altLang="en-US" sz="1900" dirty="0">
                    <a:solidFill>
                      <a:srgbClr val="000000"/>
                    </a:solidFill>
                    <a:ea typeface="字由点字典黑 Light"/>
                  </a:rPr>
                  <a:t>最后，研究进一步将隐私恶意软件分类为不同的家族。同样使用多类分类器进行分类，但不考虑良性软件类别。通过训练和交叉验证，选择具有最高平均准确率的模型作为最佳家族分类器，并使用测试数据进行评估。</a:t>
                </a:r>
                <a:endParaRPr lang="en-US" sz="1900" dirty="0">
                  <a:solidFill>
                    <a:srgbClr val="000000"/>
                  </a:solidFill>
                  <a:ea typeface="字由点字典黑 Light"/>
                </a:endParaRPr>
              </a:p>
            </p:txBody>
          </p:sp>
        </p:grpSp>
        <p:grpSp>
          <p:nvGrpSpPr>
            <p:cNvPr id="117" name="组合 116">
              <a:extLst>
                <a:ext uri="{FF2B5EF4-FFF2-40B4-BE49-F238E27FC236}">
                  <a16:creationId xmlns:a16="http://schemas.microsoft.com/office/drawing/2014/main" id="{B596E12A-D3B7-23E9-F142-D7ECA3B3C145}"/>
                </a:ext>
              </a:extLst>
            </p:cNvPr>
            <p:cNvGrpSpPr/>
            <p:nvPr/>
          </p:nvGrpSpPr>
          <p:grpSpPr>
            <a:xfrm>
              <a:off x="583637" y="2143834"/>
              <a:ext cx="8013767" cy="2422003"/>
              <a:chOff x="9231449" y="2742495"/>
              <a:chExt cx="8013767" cy="2422003"/>
            </a:xfrm>
          </p:grpSpPr>
          <p:pic>
            <p:nvPicPr>
              <p:cNvPr id="118" name="Picture 90">
                <a:extLst>
                  <a:ext uri="{FF2B5EF4-FFF2-40B4-BE49-F238E27FC236}">
                    <a16:creationId xmlns:a16="http://schemas.microsoft.com/office/drawing/2014/main" id="{E97D979E-22D2-CE65-1C0E-86D1119DC5FB}"/>
                  </a:ext>
                </a:extLst>
              </p:cNvPr>
              <p:cNvPicPr>
                <a:picLocks noChangeAspect="1"/>
              </p:cNvPicPr>
              <p:nvPr/>
            </p:nvPicPr>
            <p:blipFill>
              <a:blip r:embed="rId5"/>
              <a:stretch>
                <a:fillRect/>
              </a:stretch>
            </p:blipFill>
            <p:spPr>
              <a:xfrm>
                <a:off x="9231449" y="2742495"/>
                <a:ext cx="2422003" cy="2422003"/>
              </a:xfrm>
              <a:prstGeom prst="rect">
                <a:avLst/>
              </a:prstGeom>
            </p:spPr>
          </p:pic>
          <p:sp>
            <p:nvSpPr>
              <p:cNvPr id="119" name="AutoShape 105">
                <a:extLst>
                  <a:ext uri="{FF2B5EF4-FFF2-40B4-BE49-F238E27FC236}">
                    <a16:creationId xmlns:a16="http://schemas.microsoft.com/office/drawing/2014/main" id="{BF12F4CF-3519-908E-DC60-C618BEC16BC0}"/>
                  </a:ext>
                </a:extLst>
              </p:cNvPr>
              <p:cNvSpPr/>
              <p:nvPr/>
            </p:nvSpPr>
            <p:spPr>
              <a:xfrm flipH="1">
                <a:off x="11829909" y="4751561"/>
                <a:ext cx="5415307" cy="0"/>
              </a:xfrm>
              <a:prstGeom prst="line">
                <a:avLst/>
              </a:prstGeom>
              <a:ln w="38100" cap="flat">
                <a:solidFill>
                  <a:srgbClr val="004AAD"/>
                </a:solidFill>
                <a:prstDash val="sysDash"/>
                <a:headEnd type="oval" w="lg" len="lg"/>
                <a:tailEnd type="oval" w="lg" len="lg"/>
              </a:ln>
            </p:spPr>
          </p:sp>
        </p:grpSp>
      </p:grpSp>
    </p:spTree>
    <p:extLst>
      <p:ext uri="{BB962C8B-B14F-4D97-AF65-F5344CB8AC3E}">
        <p14:creationId xmlns:p14="http://schemas.microsoft.com/office/powerpoint/2010/main" val="217564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96" name="TextBox 96"/>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en-US" sz="6200" dirty="0" err="1">
                <a:solidFill>
                  <a:srgbClr val="004AAD"/>
                </a:solidFill>
                <a:ea typeface="字由点字典黑 Bold"/>
              </a:rPr>
              <a:t>研究结果</a:t>
            </a:r>
            <a:endParaRPr lang="en-US" sz="6200" dirty="0">
              <a:solidFill>
                <a:srgbClr val="004AAD"/>
              </a:solidFill>
              <a:ea typeface="字由点字典黑 Bold"/>
            </a:endParaRPr>
          </a:p>
        </p:txBody>
      </p:sp>
      <p:grpSp>
        <p:nvGrpSpPr>
          <p:cNvPr id="98" name="Group 98"/>
          <p:cNvGrpSpPr/>
          <p:nvPr/>
        </p:nvGrpSpPr>
        <p:grpSpPr>
          <a:xfrm>
            <a:off x="1028700" y="2990068"/>
            <a:ext cx="6018742" cy="5617972"/>
            <a:chOff x="0" y="0"/>
            <a:chExt cx="8024989" cy="7490629"/>
          </a:xfrm>
        </p:grpSpPr>
        <p:grpSp>
          <p:nvGrpSpPr>
            <p:cNvPr id="99" name="Group 99"/>
            <p:cNvGrpSpPr/>
            <p:nvPr/>
          </p:nvGrpSpPr>
          <p:grpSpPr>
            <a:xfrm>
              <a:off x="183320" y="0"/>
              <a:ext cx="7841669" cy="7490629"/>
              <a:chOff x="0" y="0"/>
              <a:chExt cx="1548972" cy="1479630"/>
            </a:xfrm>
          </p:grpSpPr>
          <p:sp>
            <p:nvSpPr>
              <p:cNvPr id="100" name="Freeform 100"/>
              <p:cNvSpPr/>
              <p:nvPr/>
            </p:nvSpPr>
            <p:spPr>
              <a:xfrm>
                <a:off x="0" y="0"/>
                <a:ext cx="1548972" cy="1479631"/>
              </a:xfrm>
              <a:custGeom>
                <a:avLst/>
                <a:gdLst/>
                <a:ahLst/>
                <a:cxnLst/>
                <a:rect l="l" t="t" r="r" b="b"/>
                <a:pathLst>
                  <a:path w="1548972" h="1479631">
                    <a:moveTo>
                      <a:pt x="0" y="0"/>
                    </a:moveTo>
                    <a:lnTo>
                      <a:pt x="1548972" y="0"/>
                    </a:lnTo>
                    <a:lnTo>
                      <a:pt x="1548972" y="1479631"/>
                    </a:lnTo>
                    <a:lnTo>
                      <a:pt x="0" y="1479631"/>
                    </a:lnTo>
                    <a:close/>
                  </a:path>
                </a:pathLst>
              </a:custGeom>
              <a:solidFill>
                <a:srgbClr val="000000">
                  <a:alpha val="0"/>
                </a:srgbClr>
              </a:solidFill>
              <a:ln w="38100" cap="sq">
                <a:solidFill>
                  <a:srgbClr val="004AAD"/>
                </a:solidFill>
                <a:prstDash val="solid"/>
                <a:miter/>
              </a:ln>
            </p:spPr>
          </p:sp>
          <p:sp>
            <p:nvSpPr>
              <p:cNvPr id="101" name="TextBox 101"/>
              <p:cNvSpPr txBox="1"/>
              <p:nvPr/>
            </p:nvSpPr>
            <p:spPr>
              <a:xfrm>
                <a:off x="0" y="-38100"/>
                <a:ext cx="1548972" cy="1517730"/>
              </a:xfrm>
              <a:prstGeom prst="rect">
                <a:avLst/>
              </a:prstGeom>
            </p:spPr>
            <p:txBody>
              <a:bodyPr lIns="50800" tIns="50800" rIns="50800" bIns="50800" rtlCol="0" anchor="ctr"/>
              <a:lstStyle/>
              <a:p>
                <a:pPr algn="ctr">
                  <a:lnSpc>
                    <a:spcPts val="2659"/>
                  </a:lnSpc>
                </a:pPr>
                <a:endParaRPr/>
              </a:p>
            </p:txBody>
          </p:sp>
        </p:grpSp>
        <p:grpSp>
          <p:nvGrpSpPr>
            <p:cNvPr id="102" name="Group 102"/>
            <p:cNvGrpSpPr/>
            <p:nvPr/>
          </p:nvGrpSpPr>
          <p:grpSpPr>
            <a:xfrm>
              <a:off x="0" y="0"/>
              <a:ext cx="366639" cy="7490629"/>
              <a:chOff x="0" y="0"/>
              <a:chExt cx="72423" cy="1479630"/>
            </a:xfrm>
          </p:grpSpPr>
          <p:sp>
            <p:nvSpPr>
              <p:cNvPr id="103" name="Freeform 103"/>
              <p:cNvSpPr/>
              <p:nvPr/>
            </p:nvSpPr>
            <p:spPr>
              <a:xfrm>
                <a:off x="0" y="0"/>
                <a:ext cx="72423" cy="1479631"/>
              </a:xfrm>
              <a:custGeom>
                <a:avLst/>
                <a:gdLst/>
                <a:ahLst/>
                <a:cxnLst/>
                <a:rect l="l" t="t" r="r" b="b"/>
                <a:pathLst>
                  <a:path w="72423" h="1479631">
                    <a:moveTo>
                      <a:pt x="0" y="0"/>
                    </a:moveTo>
                    <a:lnTo>
                      <a:pt x="72423" y="0"/>
                    </a:lnTo>
                    <a:lnTo>
                      <a:pt x="72423" y="1479631"/>
                    </a:lnTo>
                    <a:lnTo>
                      <a:pt x="0" y="1479631"/>
                    </a:lnTo>
                    <a:close/>
                  </a:path>
                </a:pathLst>
              </a:custGeom>
              <a:solidFill>
                <a:srgbClr val="004AAD"/>
              </a:solidFill>
            </p:spPr>
          </p:sp>
          <p:sp>
            <p:nvSpPr>
              <p:cNvPr id="104" name="TextBox 104"/>
              <p:cNvSpPr txBox="1"/>
              <p:nvPr/>
            </p:nvSpPr>
            <p:spPr>
              <a:xfrm>
                <a:off x="0" y="-38100"/>
                <a:ext cx="72423" cy="1517730"/>
              </a:xfrm>
              <a:prstGeom prst="rect">
                <a:avLst/>
              </a:prstGeom>
            </p:spPr>
            <p:txBody>
              <a:bodyPr lIns="50800" tIns="50800" rIns="50800" bIns="50800" rtlCol="0" anchor="ctr"/>
              <a:lstStyle/>
              <a:p>
                <a:pPr algn="ctr">
                  <a:lnSpc>
                    <a:spcPts val="2659"/>
                  </a:lnSpc>
                </a:pPr>
                <a:endParaRPr/>
              </a:p>
            </p:txBody>
          </p:sp>
        </p:grpSp>
      </p:grpSp>
      <p:grpSp>
        <p:nvGrpSpPr>
          <p:cNvPr id="105" name="Group 105"/>
          <p:cNvGrpSpPr/>
          <p:nvPr/>
        </p:nvGrpSpPr>
        <p:grpSpPr>
          <a:xfrm>
            <a:off x="1678059" y="4443899"/>
            <a:ext cx="4946493" cy="3483510"/>
            <a:chOff x="0" y="-133351"/>
            <a:chExt cx="6595324" cy="4644680"/>
          </a:xfrm>
        </p:grpSpPr>
        <p:sp>
          <p:nvSpPr>
            <p:cNvPr id="106" name="TextBox 106"/>
            <p:cNvSpPr txBox="1"/>
            <p:nvPr/>
          </p:nvSpPr>
          <p:spPr>
            <a:xfrm>
              <a:off x="0" y="-133351"/>
              <a:ext cx="6595324" cy="960263"/>
            </a:xfrm>
            <a:prstGeom prst="rect">
              <a:avLst/>
            </a:prstGeom>
          </p:spPr>
          <p:txBody>
            <a:bodyPr lIns="0" tIns="0" rIns="0" bIns="0" rtlCol="0" anchor="t">
              <a:spAutoFit/>
            </a:bodyPr>
            <a:lstStyle/>
            <a:p>
              <a:pPr algn="ctr">
                <a:lnSpc>
                  <a:spcPts val="6080"/>
                </a:lnSpc>
              </a:pPr>
              <a:r>
                <a:rPr lang="zh-CN" altLang="en-US" sz="3800" dirty="0">
                  <a:solidFill>
                    <a:srgbClr val="000000"/>
                  </a:solidFill>
                  <a:ea typeface="字由点字典黑 Bold"/>
                </a:rPr>
                <a:t>性能指标</a:t>
              </a:r>
              <a:endParaRPr lang="en-US" sz="3800" dirty="0">
                <a:solidFill>
                  <a:srgbClr val="000000"/>
                </a:solidFill>
                <a:ea typeface="字由点字典黑 Bold"/>
              </a:endParaRPr>
            </a:p>
          </p:txBody>
        </p:sp>
        <p:sp>
          <p:nvSpPr>
            <p:cNvPr id="107" name="TextBox 107"/>
            <p:cNvSpPr txBox="1"/>
            <p:nvPr/>
          </p:nvSpPr>
          <p:spPr>
            <a:xfrm>
              <a:off x="0" y="959844"/>
              <a:ext cx="6595324" cy="3551485"/>
            </a:xfrm>
            <a:prstGeom prst="rect">
              <a:avLst/>
            </a:prstGeom>
          </p:spPr>
          <p:txBody>
            <a:bodyPr lIns="0" tIns="0" rIns="0" bIns="0" rtlCol="0" anchor="t">
              <a:spAutoFit/>
            </a:bodyPr>
            <a:lstStyle/>
            <a:p>
              <a:pPr algn="ctr">
                <a:lnSpc>
                  <a:spcPts val="3040"/>
                </a:lnSpc>
              </a:pPr>
              <a:r>
                <a:rPr lang="zh-CN" altLang="en-US" sz="1900" dirty="0">
                  <a:solidFill>
                    <a:srgbClr val="000000"/>
                  </a:solidFill>
                  <a:ea typeface="字由点字典黑 Light"/>
                </a:rPr>
                <a:t>文章使用了多个性能指标来评估分类器的效果，包括精确度、召回率、</a:t>
              </a:r>
              <a:r>
                <a:rPr lang="en-US" altLang="zh-CN" sz="1900" dirty="0">
                  <a:solidFill>
                    <a:srgbClr val="000000"/>
                  </a:solidFill>
                  <a:ea typeface="字由点字典黑 Light"/>
                </a:rPr>
                <a:t>F1</a:t>
              </a:r>
              <a:r>
                <a:rPr lang="zh-CN" altLang="en-US" sz="1900" dirty="0">
                  <a:solidFill>
                    <a:srgbClr val="000000"/>
                  </a:solidFill>
                  <a:ea typeface="字由点字典黑 Light"/>
                </a:rPr>
                <a:t>分数、准确度和</a:t>
              </a:r>
              <a:r>
                <a:rPr lang="en-US" altLang="zh-CN" sz="1900" dirty="0">
                  <a:solidFill>
                    <a:srgbClr val="000000"/>
                  </a:solidFill>
                  <a:ea typeface="字由点字典黑 Light"/>
                </a:rPr>
                <a:t>AUC</a:t>
              </a:r>
              <a:r>
                <a:rPr lang="zh-CN" altLang="en-US" sz="1900" dirty="0">
                  <a:solidFill>
                    <a:srgbClr val="000000"/>
                  </a:solidFill>
                  <a:ea typeface="字由点字典黑 Light"/>
                </a:rPr>
                <a:t>。在二分类情况下，使用平均召回率作为超参数优化的指标；在多分类情况下，使用平均准确度作为超参数优化的指标。同时，还使用了集成分类器的综合指标，将二分类和多分类的指标进行加权平均。</a:t>
              </a:r>
              <a:endParaRPr lang="en-US" sz="1900" dirty="0">
                <a:solidFill>
                  <a:srgbClr val="000000"/>
                </a:solidFill>
                <a:ea typeface="字由点字典黑 Light"/>
              </a:endParaRPr>
            </a:p>
          </p:txBody>
        </p:sp>
      </p:grpSp>
      <p:sp>
        <p:nvSpPr>
          <p:cNvPr id="108" name="TextBox 108"/>
          <p:cNvSpPr txBox="1"/>
          <p:nvPr/>
        </p:nvSpPr>
        <p:spPr>
          <a:xfrm>
            <a:off x="3502546" y="3411147"/>
            <a:ext cx="1071050" cy="796290"/>
          </a:xfrm>
          <a:prstGeom prst="rect">
            <a:avLst/>
          </a:prstGeom>
        </p:spPr>
        <p:txBody>
          <a:bodyPr lIns="0" tIns="0" rIns="0" bIns="0" rtlCol="0" anchor="t">
            <a:spAutoFit/>
          </a:bodyPr>
          <a:lstStyle/>
          <a:p>
            <a:pPr algn="ctr">
              <a:lnSpc>
                <a:spcPts val="6720"/>
              </a:lnSpc>
            </a:pPr>
            <a:r>
              <a:rPr lang="en-US" sz="4200">
                <a:solidFill>
                  <a:srgbClr val="004AAD"/>
                </a:solidFill>
                <a:latin typeface="字由点字典黑 Heavy"/>
              </a:rPr>
              <a:t>01</a:t>
            </a:r>
          </a:p>
        </p:txBody>
      </p:sp>
      <p:grpSp>
        <p:nvGrpSpPr>
          <p:cNvPr id="109" name="Group 109"/>
          <p:cNvGrpSpPr/>
          <p:nvPr/>
        </p:nvGrpSpPr>
        <p:grpSpPr>
          <a:xfrm rot="-10800000">
            <a:off x="7773154" y="2990067"/>
            <a:ext cx="9486146" cy="2434737"/>
            <a:chOff x="0" y="0"/>
            <a:chExt cx="8024988" cy="3246316"/>
          </a:xfrm>
        </p:grpSpPr>
        <p:grpSp>
          <p:nvGrpSpPr>
            <p:cNvPr id="110" name="Group 110"/>
            <p:cNvGrpSpPr/>
            <p:nvPr/>
          </p:nvGrpSpPr>
          <p:grpSpPr>
            <a:xfrm rot="-10800000">
              <a:off x="0" y="0"/>
              <a:ext cx="7841669" cy="3246316"/>
              <a:chOff x="0" y="0"/>
              <a:chExt cx="1548972" cy="641248"/>
            </a:xfrm>
          </p:grpSpPr>
          <p:sp>
            <p:nvSpPr>
              <p:cNvPr id="111" name="Freeform 111"/>
              <p:cNvSpPr/>
              <p:nvPr/>
            </p:nvSpPr>
            <p:spPr>
              <a:xfrm>
                <a:off x="0" y="0"/>
                <a:ext cx="1548972" cy="641248"/>
              </a:xfrm>
              <a:custGeom>
                <a:avLst/>
                <a:gdLst/>
                <a:ahLst/>
                <a:cxnLst/>
                <a:rect l="l" t="t" r="r" b="b"/>
                <a:pathLst>
                  <a:path w="1548972" h="641248">
                    <a:moveTo>
                      <a:pt x="0" y="0"/>
                    </a:moveTo>
                    <a:lnTo>
                      <a:pt x="1548972" y="0"/>
                    </a:lnTo>
                    <a:lnTo>
                      <a:pt x="1548972" y="641248"/>
                    </a:lnTo>
                    <a:lnTo>
                      <a:pt x="0" y="641248"/>
                    </a:lnTo>
                    <a:close/>
                  </a:path>
                </a:pathLst>
              </a:custGeom>
              <a:solidFill>
                <a:srgbClr val="000000">
                  <a:alpha val="0"/>
                </a:srgbClr>
              </a:solidFill>
              <a:ln w="38100" cap="sq">
                <a:solidFill>
                  <a:srgbClr val="004AAD"/>
                </a:solidFill>
                <a:prstDash val="solid"/>
                <a:miter/>
              </a:ln>
            </p:spPr>
          </p:sp>
          <p:sp>
            <p:nvSpPr>
              <p:cNvPr id="112" name="TextBox 112"/>
              <p:cNvSpPr txBox="1"/>
              <p:nvPr/>
            </p:nvSpPr>
            <p:spPr>
              <a:xfrm>
                <a:off x="0" y="-38100"/>
                <a:ext cx="1548972" cy="679348"/>
              </a:xfrm>
              <a:prstGeom prst="rect">
                <a:avLst/>
              </a:prstGeom>
            </p:spPr>
            <p:txBody>
              <a:bodyPr lIns="50800" tIns="50800" rIns="50800" bIns="50800" rtlCol="0" anchor="ctr"/>
              <a:lstStyle/>
              <a:p>
                <a:pPr algn="ctr">
                  <a:lnSpc>
                    <a:spcPts val="2659"/>
                  </a:lnSpc>
                </a:pPr>
                <a:endParaRPr/>
              </a:p>
            </p:txBody>
          </p:sp>
        </p:grpSp>
        <p:grpSp>
          <p:nvGrpSpPr>
            <p:cNvPr id="113" name="Group 113"/>
            <p:cNvGrpSpPr/>
            <p:nvPr/>
          </p:nvGrpSpPr>
          <p:grpSpPr>
            <a:xfrm rot="-10800000">
              <a:off x="7658349" y="0"/>
              <a:ext cx="366639" cy="3246316"/>
              <a:chOff x="0" y="0"/>
              <a:chExt cx="72423" cy="641248"/>
            </a:xfrm>
          </p:grpSpPr>
          <p:sp>
            <p:nvSpPr>
              <p:cNvPr id="114" name="Freeform 114"/>
              <p:cNvSpPr/>
              <p:nvPr/>
            </p:nvSpPr>
            <p:spPr>
              <a:xfrm>
                <a:off x="0" y="0"/>
                <a:ext cx="72423" cy="641248"/>
              </a:xfrm>
              <a:custGeom>
                <a:avLst/>
                <a:gdLst/>
                <a:ahLst/>
                <a:cxnLst/>
                <a:rect l="l" t="t" r="r" b="b"/>
                <a:pathLst>
                  <a:path w="72423" h="641248">
                    <a:moveTo>
                      <a:pt x="0" y="0"/>
                    </a:moveTo>
                    <a:lnTo>
                      <a:pt x="72423" y="0"/>
                    </a:lnTo>
                    <a:lnTo>
                      <a:pt x="72423" y="641248"/>
                    </a:lnTo>
                    <a:lnTo>
                      <a:pt x="0" y="641248"/>
                    </a:lnTo>
                    <a:close/>
                  </a:path>
                </a:pathLst>
              </a:custGeom>
              <a:solidFill>
                <a:srgbClr val="004AAD"/>
              </a:solidFill>
            </p:spPr>
          </p:sp>
          <p:sp>
            <p:nvSpPr>
              <p:cNvPr id="115" name="TextBox 115"/>
              <p:cNvSpPr txBox="1"/>
              <p:nvPr/>
            </p:nvSpPr>
            <p:spPr>
              <a:xfrm>
                <a:off x="0" y="-38100"/>
                <a:ext cx="72423" cy="679348"/>
              </a:xfrm>
              <a:prstGeom prst="rect">
                <a:avLst/>
              </a:prstGeom>
            </p:spPr>
            <p:txBody>
              <a:bodyPr lIns="50800" tIns="50800" rIns="50800" bIns="50800" rtlCol="0" anchor="ctr"/>
              <a:lstStyle/>
              <a:p>
                <a:pPr algn="ctr">
                  <a:lnSpc>
                    <a:spcPts val="2659"/>
                  </a:lnSpc>
                </a:pPr>
                <a:endParaRPr/>
              </a:p>
            </p:txBody>
          </p:sp>
        </p:grpSp>
        <p:sp>
          <p:nvSpPr>
            <p:cNvPr id="116" name="TextBox 116"/>
            <p:cNvSpPr txBox="1"/>
            <p:nvPr/>
          </p:nvSpPr>
          <p:spPr>
            <a:xfrm rot="10800000">
              <a:off x="183320" y="2007156"/>
              <a:ext cx="7218576" cy="960263"/>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材料和工具</a:t>
              </a:r>
              <a:endParaRPr lang="en-US" sz="3800" dirty="0">
                <a:solidFill>
                  <a:srgbClr val="000000"/>
                </a:solidFill>
                <a:ea typeface="字由点字典黑 Bold"/>
              </a:endParaRPr>
            </a:p>
          </p:txBody>
        </p:sp>
        <p:sp>
          <p:nvSpPr>
            <p:cNvPr id="117" name="TextBox 117"/>
            <p:cNvSpPr txBox="1"/>
            <p:nvPr/>
          </p:nvSpPr>
          <p:spPr>
            <a:xfrm rot="10800000">
              <a:off x="183320" y="374585"/>
              <a:ext cx="7218576" cy="1499641"/>
            </a:xfrm>
            <a:prstGeom prst="rect">
              <a:avLst/>
            </a:prstGeom>
          </p:spPr>
          <p:txBody>
            <a:bodyPr lIns="0" tIns="0" rIns="0" bIns="0" rtlCol="0" anchor="t">
              <a:spAutoFit/>
            </a:bodyPr>
            <a:lstStyle/>
            <a:p>
              <a:pPr algn="just">
                <a:lnSpc>
                  <a:spcPts val="3040"/>
                </a:lnSpc>
              </a:pPr>
              <a:r>
                <a:rPr lang="zh-CN" altLang="en-US" sz="1900" dirty="0">
                  <a:solidFill>
                    <a:srgbClr val="000000"/>
                  </a:solidFill>
                  <a:ea typeface="字由点字典黑 Light"/>
                </a:rPr>
                <a:t>研究使用了</a:t>
              </a:r>
              <a:r>
                <a:rPr lang="en-US" altLang="zh-CN" sz="1900" dirty="0">
                  <a:solidFill>
                    <a:srgbClr val="000000"/>
                  </a:solidFill>
                  <a:ea typeface="字由点字典黑 Light"/>
                </a:rPr>
                <a:t>Google </a:t>
              </a:r>
              <a:r>
                <a:rPr lang="en-US" altLang="zh-CN" sz="1900" dirty="0" err="1">
                  <a:solidFill>
                    <a:srgbClr val="000000"/>
                  </a:solidFill>
                  <a:ea typeface="字由点字典黑 Light"/>
                </a:rPr>
                <a:t>Colab</a:t>
              </a:r>
              <a:r>
                <a:rPr lang="zh-CN" altLang="en-US" sz="1900" dirty="0">
                  <a:solidFill>
                    <a:srgbClr val="000000"/>
                  </a:solidFill>
                  <a:ea typeface="字由点字典黑 Light"/>
                </a:rPr>
                <a:t>平台和</a:t>
              </a:r>
              <a:r>
                <a:rPr lang="en-US" altLang="zh-CN" sz="1900" dirty="0">
                  <a:solidFill>
                    <a:srgbClr val="000000"/>
                  </a:solidFill>
                  <a:ea typeface="字由点字典黑 Light"/>
                </a:rPr>
                <a:t>Python</a:t>
              </a:r>
              <a:r>
                <a:rPr lang="zh-CN" altLang="en-US" sz="1900" dirty="0">
                  <a:solidFill>
                    <a:srgbClr val="000000"/>
                  </a:solidFill>
                  <a:ea typeface="字由点字典黑 Light"/>
                </a:rPr>
                <a:t>编程语言进行实验。使用了</a:t>
              </a:r>
              <a:r>
                <a:rPr lang="en-US" altLang="zh-CN" sz="1900" dirty="0">
                  <a:solidFill>
                    <a:srgbClr val="000000"/>
                  </a:solidFill>
                  <a:ea typeface="字由点字典黑 Light"/>
                </a:rPr>
                <a:t>Sci-kit Learn</a:t>
              </a:r>
              <a:r>
                <a:rPr lang="zh-CN" altLang="en-US" sz="1900" dirty="0">
                  <a:solidFill>
                    <a:srgbClr val="000000"/>
                  </a:solidFill>
                  <a:ea typeface="字由点字典黑 Light"/>
                </a:rPr>
                <a:t>和</a:t>
              </a:r>
              <a:r>
                <a:rPr lang="en-US" altLang="zh-CN" sz="1900" dirty="0">
                  <a:solidFill>
                    <a:srgbClr val="000000"/>
                  </a:solidFill>
                  <a:ea typeface="字由点字典黑 Light"/>
                </a:rPr>
                <a:t>TensorFlow</a:t>
              </a:r>
              <a:r>
                <a:rPr lang="zh-CN" altLang="en-US" sz="1900" dirty="0">
                  <a:solidFill>
                    <a:srgbClr val="000000"/>
                  </a:solidFill>
                  <a:ea typeface="字由点字典黑 Light"/>
                </a:rPr>
                <a:t>等机器学习库来进行数据处理、模型构建和评估。此外，还使用了</a:t>
              </a:r>
              <a:r>
                <a:rPr lang="en-US" altLang="zh-CN" sz="1900" dirty="0">
                  <a:solidFill>
                    <a:srgbClr val="000000"/>
                  </a:solidFill>
                  <a:ea typeface="字由点字典黑 Light"/>
                </a:rPr>
                <a:t>R</a:t>
              </a:r>
              <a:r>
                <a:rPr lang="zh-CN" altLang="en-US" sz="1900" dirty="0">
                  <a:solidFill>
                    <a:srgbClr val="000000"/>
                  </a:solidFill>
                  <a:ea typeface="字由点字典黑 Light"/>
                </a:rPr>
                <a:t>软件进行统计分析。</a:t>
              </a:r>
              <a:endParaRPr lang="en-US" sz="1900" dirty="0">
                <a:solidFill>
                  <a:srgbClr val="000000"/>
                </a:solidFill>
                <a:ea typeface="字由点字典黑 Light"/>
              </a:endParaRPr>
            </a:p>
          </p:txBody>
        </p:sp>
        <p:sp>
          <p:nvSpPr>
            <p:cNvPr id="118" name="TextBox 118"/>
            <p:cNvSpPr txBox="1"/>
            <p:nvPr/>
          </p:nvSpPr>
          <p:spPr>
            <a:xfrm rot="-10800000">
              <a:off x="183320" y="1988249"/>
              <a:ext cx="1428066" cy="1007745"/>
            </a:xfrm>
            <a:prstGeom prst="rect">
              <a:avLst/>
            </a:prstGeom>
          </p:spPr>
          <p:txBody>
            <a:bodyPr lIns="0" tIns="0" rIns="0" bIns="0" rtlCol="0" anchor="t">
              <a:spAutoFit/>
            </a:bodyPr>
            <a:lstStyle/>
            <a:p>
              <a:pPr algn="r">
                <a:lnSpc>
                  <a:spcPts val="6720"/>
                </a:lnSpc>
              </a:pPr>
              <a:r>
                <a:rPr lang="en-US" sz="4200">
                  <a:solidFill>
                    <a:srgbClr val="004AAD"/>
                  </a:solidFill>
                  <a:latin typeface="字由点字典黑 Heavy"/>
                </a:rPr>
                <a:t>02</a:t>
              </a:r>
            </a:p>
          </p:txBody>
        </p:sp>
      </p:grpSp>
      <p:grpSp>
        <p:nvGrpSpPr>
          <p:cNvPr id="119" name="Group 119"/>
          <p:cNvGrpSpPr/>
          <p:nvPr/>
        </p:nvGrpSpPr>
        <p:grpSpPr>
          <a:xfrm rot="-10800000">
            <a:off x="7773154" y="6173302"/>
            <a:ext cx="9486146" cy="2434737"/>
            <a:chOff x="0" y="0"/>
            <a:chExt cx="8024988" cy="3246316"/>
          </a:xfrm>
        </p:grpSpPr>
        <p:grpSp>
          <p:nvGrpSpPr>
            <p:cNvPr id="120" name="Group 120"/>
            <p:cNvGrpSpPr/>
            <p:nvPr/>
          </p:nvGrpSpPr>
          <p:grpSpPr>
            <a:xfrm rot="-10800000">
              <a:off x="0" y="0"/>
              <a:ext cx="7841669" cy="3246316"/>
              <a:chOff x="0" y="0"/>
              <a:chExt cx="1548972" cy="641248"/>
            </a:xfrm>
          </p:grpSpPr>
          <p:sp>
            <p:nvSpPr>
              <p:cNvPr id="121" name="Freeform 121"/>
              <p:cNvSpPr/>
              <p:nvPr/>
            </p:nvSpPr>
            <p:spPr>
              <a:xfrm>
                <a:off x="0" y="0"/>
                <a:ext cx="1548972" cy="641248"/>
              </a:xfrm>
              <a:custGeom>
                <a:avLst/>
                <a:gdLst/>
                <a:ahLst/>
                <a:cxnLst/>
                <a:rect l="l" t="t" r="r" b="b"/>
                <a:pathLst>
                  <a:path w="1548972" h="641248">
                    <a:moveTo>
                      <a:pt x="0" y="0"/>
                    </a:moveTo>
                    <a:lnTo>
                      <a:pt x="1548972" y="0"/>
                    </a:lnTo>
                    <a:lnTo>
                      <a:pt x="1548972" y="641248"/>
                    </a:lnTo>
                    <a:lnTo>
                      <a:pt x="0" y="641248"/>
                    </a:lnTo>
                    <a:close/>
                  </a:path>
                </a:pathLst>
              </a:custGeom>
              <a:solidFill>
                <a:srgbClr val="000000">
                  <a:alpha val="0"/>
                </a:srgbClr>
              </a:solidFill>
              <a:ln w="38100" cap="sq">
                <a:solidFill>
                  <a:srgbClr val="004AAD"/>
                </a:solidFill>
                <a:prstDash val="solid"/>
                <a:miter/>
              </a:ln>
            </p:spPr>
          </p:sp>
          <p:sp>
            <p:nvSpPr>
              <p:cNvPr id="122" name="TextBox 122"/>
              <p:cNvSpPr txBox="1"/>
              <p:nvPr/>
            </p:nvSpPr>
            <p:spPr>
              <a:xfrm>
                <a:off x="0" y="-38100"/>
                <a:ext cx="1548972" cy="679348"/>
              </a:xfrm>
              <a:prstGeom prst="rect">
                <a:avLst/>
              </a:prstGeom>
            </p:spPr>
            <p:txBody>
              <a:bodyPr lIns="50800" tIns="50800" rIns="50800" bIns="50800" rtlCol="0" anchor="ctr"/>
              <a:lstStyle/>
              <a:p>
                <a:pPr algn="ctr">
                  <a:lnSpc>
                    <a:spcPts val="2659"/>
                  </a:lnSpc>
                </a:pPr>
                <a:endParaRPr/>
              </a:p>
            </p:txBody>
          </p:sp>
        </p:grpSp>
        <p:grpSp>
          <p:nvGrpSpPr>
            <p:cNvPr id="123" name="Group 123"/>
            <p:cNvGrpSpPr/>
            <p:nvPr/>
          </p:nvGrpSpPr>
          <p:grpSpPr>
            <a:xfrm rot="-10800000">
              <a:off x="7658349" y="0"/>
              <a:ext cx="366639" cy="3246316"/>
              <a:chOff x="0" y="0"/>
              <a:chExt cx="72423" cy="641248"/>
            </a:xfrm>
          </p:grpSpPr>
          <p:sp>
            <p:nvSpPr>
              <p:cNvPr id="124" name="Freeform 124"/>
              <p:cNvSpPr/>
              <p:nvPr/>
            </p:nvSpPr>
            <p:spPr>
              <a:xfrm>
                <a:off x="0" y="0"/>
                <a:ext cx="72423" cy="641248"/>
              </a:xfrm>
              <a:custGeom>
                <a:avLst/>
                <a:gdLst/>
                <a:ahLst/>
                <a:cxnLst/>
                <a:rect l="l" t="t" r="r" b="b"/>
                <a:pathLst>
                  <a:path w="72423" h="641248">
                    <a:moveTo>
                      <a:pt x="0" y="0"/>
                    </a:moveTo>
                    <a:lnTo>
                      <a:pt x="72423" y="0"/>
                    </a:lnTo>
                    <a:lnTo>
                      <a:pt x="72423" y="641248"/>
                    </a:lnTo>
                    <a:lnTo>
                      <a:pt x="0" y="641248"/>
                    </a:lnTo>
                    <a:close/>
                  </a:path>
                </a:pathLst>
              </a:custGeom>
              <a:solidFill>
                <a:srgbClr val="004AAD"/>
              </a:solidFill>
            </p:spPr>
          </p:sp>
          <p:sp>
            <p:nvSpPr>
              <p:cNvPr id="125" name="TextBox 125"/>
              <p:cNvSpPr txBox="1"/>
              <p:nvPr/>
            </p:nvSpPr>
            <p:spPr>
              <a:xfrm>
                <a:off x="0" y="-38100"/>
                <a:ext cx="72423" cy="679348"/>
              </a:xfrm>
              <a:prstGeom prst="rect">
                <a:avLst/>
              </a:prstGeom>
            </p:spPr>
            <p:txBody>
              <a:bodyPr lIns="50800" tIns="50800" rIns="50800" bIns="50800" rtlCol="0" anchor="ctr"/>
              <a:lstStyle/>
              <a:p>
                <a:pPr algn="ctr">
                  <a:lnSpc>
                    <a:spcPts val="2659"/>
                  </a:lnSpc>
                </a:pPr>
                <a:endParaRPr/>
              </a:p>
            </p:txBody>
          </p:sp>
        </p:grpSp>
        <p:sp>
          <p:nvSpPr>
            <p:cNvPr id="126" name="TextBox 126"/>
            <p:cNvSpPr txBox="1"/>
            <p:nvPr/>
          </p:nvSpPr>
          <p:spPr>
            <a:xfrm rot="10800000">
              <a:off x="183320" y="2007156"/>
              <a:ext cx="7218576" cy="960263"/>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结果和分析</a:t>
              </a:r>
              <a:endParaRPr lang="en-US" sz="3800" dirty="0">
                <a:solidFill>
                  <a:srgbClr val="000000"/>
                </a:solidFill>
                <a:ea typeface="字由点字典黑 Bold"/>
              </a:endParaRPr>
            </a:p>
          </p:txBody>
        </p:sp>
        <p:sp>
          <p:nvSpPr>
            <p:cNvPr id="127" name="TextBox 127"/>
            <p:cNvSpPr txBox="1"/>
            <p:nvPr/>
          </p:nvSpPr>
          <p:spPr>
            <a:xfrm rot="10800000">
              <a:off x="183320" y="131719"/>
              <a:ext cx="7218576" cy="2012603"/>
            </a:xfrm>
            <a:prstGeom prst="rect">
              <a:avLst/>
            </a:prstGeom>
          </p:spPr>
          <p:txBody>
            <a:bodyPr lIns="0" tIns="0" rIns="0" bIns="0" rtlCol="0" anchor="t">
              <a:spAutoFit/>
            </a:bodyPr>
            <a:lstStyle/>
            <a:p>
              <a:pPr algn="just">
                <a:lnSpc>
                  <a:spcPts val="3040"/>
                </a:lnSpc>
              </a:pPr>
              <a:r>
                <a:rPr lang="zh-CN" altLang="en-US" sz="1900" dirty="0">
                  <a:solidFill>
                    <a:srgbClr val="000000"/>
                  </a:solidFill>
                  <a:ea typeface="字由点字典黑 Light"/>
                </a:rPr>
                <a:t>文章展示了使用提出的方法得到的结果，并进行了详细的分析。通过</a:t>
              </a:r>
              <a:r>
                <a:rPr lang="en-US" altLang="zh-CN" sz="1900" dirty="0">
                  <a:solidFill>
                    <a:srgbClr val="000000"/>
                  </a:solidFill>
                  <a:ea typeface="字由点字典黑 Light"/>
                </a:rPr>
                <a:t>t-SNE</a:t>
              </a:r>
              <a:r>
                <a:rPr lang="zh-CN" altLang="en-US" sz="1900" dirty="0">
                  <a:solidFill>
                    <a:srgbClr val="000000"/>
                  </a:solidFill>
                  <a:ea typeface="字由点字典黑 Light"/>
                </a:rPr>
                <a:t>数据可视化，发现</a:t>
              </a:r>
              <a:r>
                <a:rPr lang="en-US" altLang="zh-CN" sz="1900" dirty="0">
                  <a:solidFill>
                    <a:srgbClr val="000000"/>
                  </a:solidFill>
                  <a:ea typeface="字由点字典黑 Light"/>
                </a:rPr>
                <a:t>CIC-MalMem-2022</a:t>
              </a:r>
              <a:r>
                <a:rPr lang="zh-CN" altLang="en-US" sz="1900" dirty="0">
                  <a:solidFill>
                    <a:srgbClr val="000000"/>
                  </a:solidFill>
                  <a:ea typeface="字由点字典黑 Light"/>
                </a:rPr>
                <a:t>数据集可以清楚地区分恶意和良性观测，但在区分不同类型的恶意软件时存在困难。针对二分类、隐私恶意软件分类和隐私恶意软件家族分类，分别给出了相应的结果和分析。</a:t>
              </a:r>
              <a:endParaRPr lang="en-US" sz="1900" dirty="0">
                <a:solidFill>
                  <a:srgbClr val="000000"/>
                </a:solidFill>
                <a:ea typeface="字由点字典黑 Light"/>
              </a:endParaRPr>
            </a:p>
          </p:txBody>
        </p:sp>
        <p:sp>
          <p:nvSpPr>
            <p:cNvPr id="128" name="TextBox 128"/>
            <p:cNvSpPr txBox="1"/>
            <p:nvPr/>
          </p:nvSpPr>
          <p:spPr>
            <a:xfrm rot="-10800000">
              <a:off x="183320" y="1988249"/>
              <a:ext cx="1428066" cy="1007745"/>
            </a:xfrm>
            <a:prstGeom prst="rect">
              <a:avLst/>
            </a:prstGeom>
          </p:spPr>
          <p:txBody>
            <a:bodyPr lIns="0" tIns="0" rIns="0" bIns="0" rtlCol="0" anchor="t">
              <a:spAutoFit/>
            </a:bodyPr>
            <a:lstStyle/>
            <a:p>
              <a:pPr algn="r">
                <a:lnSpc>
                  <a:spcPts val="6720"/>
                </a:lnSpc>
              </a:pPr>
              <a:r>
                <a:rPr lang="en-US" sz="4200">
                  <a:solidFill>
                    <a:srgbClr val="004AAD"/>
                  </a:solidFill>
                  <a:latin typeface="字由点字典黑 Heavy"/>
                </a:rPr>
                <a:t>03</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96" name="TextBox 96"/>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en-US" sz="6200" dirty="0" err="1">
                <a:solidFill>
                  <a:srgbClr val="004AAD"/>
                </a:solidFill>
                <a:ea typeface="字由点字典黑 Bold"/>
              </a:rPr>
              <a:t>研究结果</a:t>
            </a:r>
            <a:endParaRPr lang="en-US" sz="6200" dirty="0">
              <a:solidFill>
                <a:srgbClr val="004AAD"/>
              </a:solidFill>
              <a:ea typeface="字由点字典黑 Bold"/>
            </a:endParaRPr>
          </a:p>
        </p:txBody>
      </p:sp>
      <p:grpSp>
        <p:nvGrpSpPr>
          <p:cNvPr id="109" name="Group 109"/>
          <p:cNvGrpSpPr/>
          <p:nvPr/>
        </p:nvGrpSpPr>
        <p:grpSpPr>
          <a:xfrm rot="-10800000">
            <a:off x="7773154" y="2990067"/>
            <a:ext cx="9486146" cy="2434737"/>
            <a:chOff x="0" y="0"/>
            <a:chExt cx="8024988" cy="3246316"/>
          </a:xfrm>
        </p:grpSpPr>
        <p:grpSp>
          <p:nvGrpSpPr>
            <p:cNvPr id="110" name="Group 110"/>
            <p:cNvGrpSpPr/>
            <p:nvPr/>
          </p:nvGrpSpPr>
          <p:grpSpPr>
            <a:xfrm rot="-10800000">
              <a:off x="0" y="0"/>
              <a:ext cx="7841669" cy="3246316"/>
              <a:chOff x="0" y="0"/>
              <a:chExt cx="1548972" cy="641248"/>
            </a:xfrm>
          </p:grpSpPr>
          <p:sp>
            <p:nvSpPr>
              <p:cNvPr id="111" name="Freeform 111"/>
              <p:cNvSpPr/>
              <p:nvPr/>
            </p:nvSpPr>
            <p:spPr>
              <a:xfrm>
                <a:off x="0" y="0"/>
                <a:ext cx="1548972" cy="641248"/>
              </a:xfrm>
              <a:custGeom>
                <a:avLst/>
                <a:gdLst/>
                <a:ahLst/>
                <a:cxnLst/>
                <a:rect l="l" t="t" r="r" b="b"/>
                <a:pathLst>
                  <a:path w="1548972" h="641248">
                    <a:moveTo>
                      <a:pt x="0" y="0"/>
                    </a:moveTo>
                    <a:lnTo>
                      <a:pt x="1548972" y="0"/>
                    </a:lnTo>
                    <a:lnTo>
                      <a:pt x="1548972" y="641248"/>
                    </a:lnTo>
                    <a:lnTo>
                      <a:pt x="0" y="641248"/>
                    </a:lnTo>
                    <a:close/>
                  </a:path>
                </a:pathLst>
              </a:custGeom>
              <a:solidFill>
                <a:srgbClr val="000000">
                  <a:alpha val="0"/>
                </a:srgbClr>
              </a:solidFill>
              <a:ln w="38100" cap="sq">
                <a:solidFill>
                  <a:srgbClr val="004AAD"/>
                </a:solidFill>
                <a:prstDash val="solid"/>
                <a:miter/>
              </a:ln>
            </p:spPr>
          </p:sp>
          <p:sp>
            <p:nvSpPr>
              <p:cNvPr id="112" name="TextBox 112"/>
              <p:cNvSpPr txBox="1"/>
              <p:nvPr/>
            </p:nvSpPr>
            <p:spPr>
              <a:xfrm>
                <a:off x="0" y="-38100"/>
                <a:ext cx="1548972" cy="679348"/>
              </a:xfrm>
              <a:prstGeom prst="rect">
                <a:avLst/>
              </a:prstGeom>
            </p:spPr>
            <p:txBody>
              <a:bodyPr lIns="50800" tIns="50800" rIns="50800" bIns="50800" rtlCol="0" anchor="ctr"/>
              <a:lstStyle/>
              <a:p>
                <a:pPr algn="ctr">
                  <a:lnSpc>
                    <a:spcPts val="2659"/>
                  </a:lnSpc>
                </a:pPr>
                <a:endParaRPr/>
              </a:p>
            </p:txBody>
          </p:sp>
        </p:grpSp>
        <p:grpSp>
          <p:nvGrpSpPr>
            <p:cNvPr id="113" name="Group 113"/>
            <p:cNvGrpSpPr/>
            <p:nvPr/>
          </p:nvGrpSpPr>
          <p:grpSpPr>
            <a:xfrm rot="-10800000">
              <a:off x="7658349" y="0"/>
              <a:ext cx="366639" cy="3246316"/>
              <a:chOff x="0" y="0"/>
              <a:chExt cx="72423" cy="641248"/>
            </a:xfrm>
          </p:grpSpPr>
          <p:sp>
            <p:nvSpPr>
              <p:cNvPr id="114" name="Freeform 114"/>
              <p:cNvSpPr/>
              <p:nvPr/>
            </p:nvSpPr>
            <p:spPr>
              <a:xfrm>
                <a:off x="0" y="0"/>
                <a:ext cx="72423" cy="641248"/>
              </a:xfrm>
              <a:custGeom>
                <a:avLst/>
                <a:gdLst/>
                <a:ahLst/>
                <a:cxnLst/>
                <a:rect l="l" t="t" r="r" b="b"/>
                <a:pathLst>
                  <a:path w="72423" h="641248">
                    <a:moveTo>
                      <a:pt x="0" y="0"/>
                    </a:moveTo>
                    <a:lnTo>
                      <a:pt x="72423" y="0"/>
                    </a:lnTo>
                    <a:lnTo>
                      <a:pt x="72423" y="641248"/>
                    </a:lnTo>
                    <a:lnTo>
                      <a:pt x="0" y="641248"/>
                    </a:lnTo>
                    <a:close/>
                  </a:path>
                </a:pathLst>
              </a:custGeom>
              <a:solidFill>
                <a:srgbClr val="004AAD"/>
              </a:solidFill>
            </p:spPr>
          </p:sp>
          <p:sp>
            <p:nvSpPr>
              <p:cNvPr id="115" name="TextBox 115"/>
              <p:cNvSpPr txBox="1"/>
              <p:nvPr/>
            </p:nvSpPr>
            <p:spPr>
              <a:xfrm>
                <a:off x="0" y="-38100"/>
                <a:ext cx="72423" cy="679348"/>
              </a:xfrm>
              <a:prstGeom prst="rect">
                <a:avLst/>
              </a:prstGeom>
            </p:spPr>
            <p:txBody>
              <a:bodyPr lIns="50800" tIns="50800" rIns="50800" bIns="50800" rtlCol="0" anchor="ctr"/>
              <a:lstStyle/>
              <a:p>
                <a:pPr algn="ctr">
                  <a:lnSpc>
                    <a:spcPts val="2659"/>
                  </a:lnSpc>
                </a:pPr>
                <a:endParaRPr/>
              </a:p>
            </p:txBody>
          </p:sp>
        </p:grpSp>
        <p:sp>
          <p:nvSpPr>
            <p:cNvPr id="116" name="TextBox 116"/>
            <p:cNvSpPr txBox="1"/>
            <p:nvPr/>
          </p:nvSpPr>
          <p:spPr>
            <a:xfrm rot="10800000">
              <a:off x="183320" y="2007156"/>
              <a:ext cx="7218576" cy="960263"/>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机器学习算法和</a:t>
              </a:r>
              <a:r>
                <a:rPr lang="en-US" altLang="zh-CN" sz="3800" dirty="0">
                  <a:solidFill>
                    <a:srgbClr val="000000"/>
                  </a:solidFill>
                  <a:ea typeface="字由点字典黑 Bold"/>
                </a:rPr>
                <a:t>DNN</a:t>
              </a:r>
              <a:r>
                <a:rPr lang="zh-CN" altLang="en-US" sz="3800" dirty="0">
                  <a:solidFill>
                    <a:srgbClr val="000000"/>
                  </a:solidFill>
                  <a:ea typeface="字由点字典黑 Bold"/>
                </a:rPr>
                <a:t>模型</a:t>
              </a:r>
              <a:endParaRPr lang="en-US" sz="3800" dirty="0">
                <a:solidFill>
                  <a:srgbClr val="000000"/>
                </a:solidFill>
                <a:ea typeface="字由点字典黑 Bold"/>
              </a:endParaRPr>
            </a:p>
          </p:txBody>
        </p:sp>
        <p:sp>
          <p:nvSpPr>
            <p:cNvPr id="117" name="TextBox 117"/>
            <p:cNvSpPr txBox="1"/>
            <p:nvPr/>
          </p:nvSpPr>
          <p:spPr>
            <a:xfrm rot="10800000">
              <a:off x="183320" y="374585"/>
              <a:ext cx="7218576" cy="1499641"/>
            </a:xfrm>
            <a:prstGeom prst="rect">
              <a:avLst/>
            </a:prstGeom>
          </p:spPr>
          <p:txBody>
            <a:bodyPr lIns="0" tIns="0" rIns="0" bIns="0" rtlCol="0" anchor="t">
              <a:spAutoFit/>
            </a:bodyPr>
            <a:lstStyle/>
            <a:p>
              <a:pPr algn="just">
                <a:lnSpc>
                  <a:spcPts val="3040"/>
                </a:lnSpc>
              </a:pPr>
              <a:r>
                <a:rPr lang="zh-CN" altLang="en-US" sz="1900" dirty="0">
                  <a:solidFill>
                    <a:srgbClr val="000000"/>
                  </a:solidFill>
                  <a:ea typeface="字由点字典黑 Light"/>
                </a:rPr>
                <a:t>文章使用了多种传统机器学习算法和深度神经网络</a:t>
              </a:r>
              <a:r>
                <a:rPr lang="en-US" altLang="zh-CN" sz="1900" dirty="0">
                  <a:solidFill>
                    <a:srgbClr val="000000"/>
                  </a:solidFill>
                  <a:ea typeface="字由点字典黑 Light"/>
                </a:rPr>
                <a:t>(DNN)</a:t>
              </a:r>
              <a:r>
                <a:rPr lang="zh-CN" altLang="en-US" sz="1900" dirty="0">
                  <a:solidFill>
                    <a:srgbClr val="000000"/>
                  </a:solidFill>
                  <a:ea typeface="字由点字典黑 Light"/>
                </a:rPr>
                <a:t>模型进行分类器构建。对于每个算法和模型，进行了超参数优化和模型评估。同时，还构建了集成分类器，将二分类器和多分类器进行组合，以提高分类器的性能。</a:t>
              </a:r>
              <a:endParaRPr lang="en-US" sz="1900" dirty="0">
                <a:solidFill>
                  <a:srgbClr val="000000"/>
                </a:solidFill>
                <a:ea typeface="字由点字典黑 Light"/>
              </a:endParaRPr>
            </a:p>
          </p:txBody>
        </p:sp>
        <p:sp>
          <p:nvSpPr>
            <p:cNvPr id="118" name="TextBox 118"/>
            <p:cNvSpPr txBox="1"/>
            <p:nvPr/>
          </p:nvSpPr>
          <p:spPr>
            <a:xfrm rot="-10800000">
              <a:off x="183320" y="1988249"/>
              <a:ext cx="1428066" cy="1007745"/>
            </a:xfrm>
            <a:prstGeom prst="rect">
              <a:avLst/>
            </a:prstGeom>
          </p:spPr>
          <p:txBody>
            <a:bodyPr lIns="0" tIns="0" rIns="0" bIns="0" rtlCol="0" anchor="t">
              <a:spAutoFit/>
            </a:bodyPr>
            <a:lstStyle/>
            <a:p>
              <a:pPr algn="r">
                <a:lnSpc>
                  <a:spcPts val="6720"/>
                </a:lnSpc>
              </a:pPr>
              <a:r>
                <a:rPr lang="en-US" sz="4200">
                  <a:solidFill>
                    <a:srgbClr val="004AAD"/>
                  </a:solidFill>
                  <a:latin typeface="字由点字典黑 Heavy"/>
                </a:rPr>
                <a:t>02</a:t>
              </a:r>
            </a:p>
          </p:txBody>
        </p:sp>
      </p:grpSp>
      <p:grpSp>
        <p:nvGrpSpPr>
          <p:cNvPr id="119" name="Group 119"/>
          <p:cNvGrpSpPr/>
          <p:nvPr/>
        </p:nvGrpSpPr>
        <p:grpSpPr>
          <a:xfrm rot="-10800000">
            <a:off x="7773154" y="6173302"/>
            <a:ext cx="9486146" cy="2434737"/>
            <a:chOff x="0" y="0"/>
            <a:chExt cx="8024988" cy="3246316"/>
          </a:xfrm>
        </p:grpSpPr>
        <p:grpSp>
          <p:nvGrpSpPr>
            <p:cNvPr id="120" name="Group 120"/>
            <p:cNvGrpSpPr/>
            <p:nvPr/>
          </p:nvGrpSpPr>
          <p:grpSpPr>
            <a:xfrm rot="-10800000">
              <a:off x="0" y="0"/>
              <a:ext cx="7841669" cy="3246316"/>
              <a:chOff x="0" y="0"/>
              <a:chExt cx="1548972" cy="641248"/>
            </a:xfrm>
          </p:grpSpPr>
          <p:sp>
            <p:nvSpPr>
              <p:cNvPr id="121" name="Freeform 121"/>
              <p:cNvSpPr/>
              <p:nvPr/>
            </p:nvSpPr>
            <p:spPr>
              <a:xfrm>
                <a:off x="0" y="0"/>
                <a:ext cx="1548972" cy="641248"/>
              </a:xfrm>
              <a:custGeom>
                <a:avLst/>
                <a:gdLst/>
                <a:ahLst/>
                <a:cxnLst/>
                <a:rect l="l" t="t" r="r" b="b"/>
                <a:pathLst>
                  <a:path w="1548972" h="641248">
                    <a:moveTo>
                      <a:pt x="0" y="0"/>
                    </a:moveTo>
                    <a:lnTo>
                      <a:pt x="1548972" y="0"/>
                    </a:lnTo>
                    <a:lnTo>
                      <a:pt x="1548972" y="641248"/>
                    </a:lnTo>
                    <a:lnTo>
                      <a:pt x="0" y="641248"/>
                    </a:lnTo>
                    <a:close/>
                  </a:path>
                </a:pathLst>
              </a:custGeom>
              <a:solidFill>
                <a:srgbClr val="000000">
                  <a:alpha val="0"/>
                </a:srgbClr>
              </a:solidFill>
              <a:ln w="38100" cap="sq">
                <a:solidFill>
                  <a:srgbClr val="004AAD"/>
                </a:solidFill>
                <a:prstDash val="solid"/>
                <a:miter/>
              </a:ln>
            </p:spPr>
          </p:sp>
          <p:sp>
            <p:nvSpPr>
              <p:cNvPr id="122" name="TextBox 122"/>
              <p:cNvSpPr txBox="1"/>
              <p:nvPr/>
            </p:nvSpPr>
            <p:spPr>
              <a:xfrm>
                <a:off x="0" y="-38100"/>
                <a:ext cx="1548972" cy="679348"/>
              </a:xfrm>
              <a:prstGeom prst="rect">
                <a:avLst/>
              </a:prstGeom>
            </p:spPr>
            <p:txBody>
              <a:bodyPr lIns="50800" tIns="50800" rIns="50800" bIns="50800" rtlCol="0" anchor="ctr"/>
              <a:lstStyle/>
              <a:p>
                <a:pPr algn="ctr">
                  <a:lnSpc>
                    <a:spcPts val="2659"/>
                  </a:lnSpc>
                </a:pPr>
                <a:endParaRPr/>
              </a:p>
            </p:txBody>
          </p:sp>
        </p:grpSp>
        <p:grpSp>
          <p:nvGrpSpPr>
            <p:cNvPr id="123" name="Group 123"/>
            <p:cNvGrpSpPr/>
            <p:nvPr/>
          </p:nvGrpSpPr>
          <p:grpSpPr>
            <a:xfrm rot="-10800000">
              <a:off x="7658349" y="0"/>
              <a:ext cx="366639" cy="3246316"/>
              <a:chOff x="0" y="0"/>
              <a:chExt cx="72423" cy="641248"/>
            </a:xfrm>
          </p:grpSpPr>
          <p:sp>
            <p:nvSpPr>
              <p:cNvPr id="124" name="Freeform 124"/>
              <p:cNvSpPr/>
              <p:nvPr/>
            </p:nvSpPr>
            <p:spPr>
              <a:xfrm>
                <a:off x="0" y="0"/>
                <a:ext cx="72423" cy="641248"/>
              </a:xfrm>
              <a:custGeom>
                <a:avLst/>
                <a:gdLst/>
                <a:ahLst/>
                <a:cxnLst/>
                <a:rect l="l" t="t" r="r" b="b"/>
                <a:pathLst>
                  <a:path w="72423" h="641248">
                    <a:moveTo>
                      <a:pt x="0" y="0"/>
                    </a:moveTo>
                    <a:lnTo>
                      <a:pt x="72423" y="0"/>
                    </a:lnTo>
                    <a:lnTo>
                      <a:pt x="72423" y="641248"/>
                    </a:lnTo>
                    <a:lnTo>
                      <a:pt x="0" y="641248"/>
                    </a:lnTo>
                    <a:close/>
                  </a:path>
                </a:pathLst>
              </a:custGeom>
              <a:solidFill>
                <a:srgbClr val="004AAD"/>
              </a:solidFill>
            </p:spPr>
          </p:sp>
          <p:sp>
            <p:nvSpPr>
              <p:cNvPr id="125" name="TextBox 125"/>
              <p:cNvSpPr txBox="1"/>
              <p:nvPr/>
            </p:nvSpPr>
            <p:spPr>
              <a:xfrm>
                <a:off x="0" y="-38100"/>
                <a:ext cx="72423" cy="679348"/>
              </a:xfrm>
              <a:prstGeom prst="rect">
                <a:avLst/>
              </a:prstGeom>
            </p:spPr>
            <p:txBody>
              <a:bodyPr lIns="50800" tIns="50800" rIns="50800" bIns="50800" rtlCol="0" anchor="ctr"/>
              <a:lstStyle/>
              <a:p>
                <a:pPr algn="ctr">
                  <a:lnSpc>
                    <a:spcPts val="2659"/>
                  </a:lnSpc>
                </a:pPr>
                <a:endParaRPr/>
              </a:p>
            </p:txBody>
          </p:sp>
        </p:grpSp>
        <p:sp>
          <p:nvSpPr>
            <p:cNvPr id="126" name="TextBox 126"/>
            <p:cNvSpPr txBox="1"/>
            <p:nvPr/>
          </p:nvSpPr>
          <p:spPr>
            <a:xfrm rot="10800000">
              <a:off x="183320" y="2007156"/>
              <a:ext cx="7218576" cy="960263"/>
            </a:xfrm>
            <a:prstGeom prst="rect">
              <a:avLst/>
            </a:prstGeom>
          </p:spPr>
          <p:txBody>
            <a:bodyPr lIns="0" tIns="0" rIns="0" bIns="0" rtlCol="0" anchor="t">
              <a:spAutoFit/>
            </a:bodyPr>
            <a:lstStyle/>
            <a:p>
              <a:pPr algn="just">
                <a:lnSpc>
                  <a:spcPts val="6080"/>
                </a:lnSpc>
              </a:pPr>
              <a:r>
                <a:rPr lang="zh-CN" altLang="en-US" sz="3800" dirty="0">
                  <a:solidFill>
                    <a:srgbClr val="000000"/>
                  </a:solidFill>
                  <a:ea typeface="字由点字典黑 Bold"/>
                </a:rPr>
                <a:t>统计分析</a:t>
              </a:r>
              <a:endParaRPr lang="en-US" sz="3800" dirty="0">
                <a:solidFill>
                  <a:srgbClr val="000000"/>
                </a:solidFill>
                <a:ea typeface="字由点字典黑 Bold"/>
              </a:endParaRPr>
            </a:p>
          </p:txBody>
        </p:sp>
        <p:sp>
          <p:nvSpPr>
            <p:cNvPr id="127" name="TextBox 127"/>
            <p:cNvSpPr txBox="1"/>
            <p:nvPr/>
          </p:nvSpPr>
          <p:spPr>
            <a:xfrm rot="10800000">
              <a:off x="183320" y="1021024"/>
              <a:ext cx="7218576" cy="986681"/>
            </a:xfrm>
            <a:prstGeom prst="rect">
              <a:avLst/>
            </a:prstGeom>
          </p:spPr>
          <p:txBody>
            <a:bodyPr lIns="0" tIns="0" rIns="0" bIns="0" rtlCol="0" anchor="t">
              <a:spAutoFit/>
            </a:bodyPr>
            <a:lstStyle/>
            <a:p>
              <a:pPr algn="just">
                <a:lnSpc>
                  <a:spcPts val="3040"/>
                </a:lnSpc>
              </a:pPr>
              <a:r>
                <a:rPr lang="zh-CN" altLang="en-US" sz="1900" dirty="0">
                  <a:solidFill>
                    <a:srgbClr val="000000"/>
                  </a:solidFill>
                  <a:ea typeface="字由点字典黑 Light"/>
                </a:rPr>
                <a:t>使用</a:t>
              </a:r>
              <a:r>
                <a:rPr lang="en-US" altLang="zh-CN" sz="1900" dirty="0">
                  <a:solidFill>
                    <a:srgbClr val="000000"/>
                  </a:solidFill>
                  <a:ea typeface="字由点字典黑 Light"/>
                </a:rPr>
                <a:t>Wilcoxon</a:t>
              </a:r>
              <a:r>
                <a:rPr lang="zh-CN" altLang="en-US" sz="1900" dirty="0">
                  <a:solidFill>
                    <a:srgbClr val="000000"/>
                  </a:solidFill>
                  <a:ea typeface="字由点字典黑 Light"/>
                </a:rPr>
                <a:t>秩和检验对传统机器学习算法和</a:t>
              </a:r>
              <a:r>
                <a:rPr lang="en-US" altLang="zh-CN" sz="1900" dirty="0">
                  <a:solidFill>
                    <a:srgbClr val="000000"/>
                  </a:solidFill>
                  <a:ea typeface="字由点字典黑 Light"/>
                </a:rPr>
                <a:t>DNN</a:t>
              </a:r>
              <a:r>
                <a:rPr lang="zh-CN" altLang="en-US" sz="1900" dirty="0">
                  <a:solidFill>
                    <a:srgbClr val="000000"/>
                  </a:solidFill>
                  <a:ea typeface="字由点字典黑 Light"/>
                </a:rPr>
                <a:t>模型的性能进行了统计分析。通过比较不同分类器之间的交叉验证指标，得出了它们之间的显著差异。</a:t>
              </a:r>
              <a:endParaRPr lang="en-US" sz="1900" dirty="0">
                <a:solidFill>
                  <a:srgbClr val="000000"/>
                </a:solidFill>
                <a:ea typeface="字由点字典黑 Light"/>
              </a:endParaRPr>
            </a:p>
          </p:txBody>
        </p:sp>
        <p:sp>
          <p:nvSpPr>
            <p:cNvPr id="128" name="TextBox 128"/>
            <p:cNvSpPr txBox="1"/>
            <p:nvPr/>
          </p:nvSpPr>
          <p:spPr>
            <a:xfrm rot="-10800000">
              <a:off x="183320" y="1988249"/>
              <a:ext cx="1428066" cy="1007745"/>
            </a:xfrm>
            <a:prstGeom prst="rect">
              <a:avLst/>
            </a:prstGeom>
          </p:spPr>
          <p:txBody>
            <a:bodyPr lIns="0" tIns="0" rIns="0" bIns="0" rtlCol="0" anchor="t">
              <a:spAutoFit/>
            </a:bodyPr>
            <a:lstStyle/>
            <a:p>
              <a:pPr algn="r">
                <a:lnSpc>
                  <a:spcPts val="6720"/>
                </a:lnSpc>
              </a:pPr>
              <a:r>
                <a:rPr lang="en-US" sz="4200">
                  <a:solidFill>
                    <a:srgbClr val="004AAD"/>
                  </a:solidFill>
                  <a:latin typeface="字由点字典黑 Heavy"/>
                </a:rPr>
                <a:t>03</a:t>
              </a:r>
            </a:p>
          </p:txBody>
        </p:sp>
      </p:grpSp>
      <p:pic>
        <p:nvPicPr>
          <p:cNvPr id="87" name="Picture 3">
            <a:extLst>
              <a:ext uri="{FF2B5EF4-FFF2-40B4-BE49-F238E27FC236}">
                <a16:creationId xmlns:a16="http://schemas.microsoft.com/office/drawing/2014/main" id="{F5A9A027-E607-1876-228D-1FD08548253B}"/>
              </a:ext>
            </a:extLst>
          </p:cNvPr>
          <p:cNvPicPr>
            <a:picLocks noChangeAspect="1"/>
          </p:cNvPicPr>
          <p:nvPr/>
        </p:nvPicPr>
        <p:blipFill>
          <a:blip r:embed="rId5"/>
          <a:stretch>
            <a:fillRect/>
          </a:stretch>
        </p:blipFill>
        <p:spPr>
          <a:xfrm>
            <a:off x="1125711" y="2055093"/>
            <a:ext cx="3293889" cy="3293889"/>
          </a:xfrm>
          <a:prstGeom prst="rect">
            <a:avLst/>
          </a:prstGeom>
        </p:spPr>
      </p:pic>
      <p:sp>
        <p:nvSpPr>
          <p:cNvPr id="88" name="文本框 87">
            <a:extLst>
              <a:ext uri="{FF2B5EF4-FFF2-40B4-BE49-F238E27FC236}">
                <a16:creationId xmlns:a16="http://schemas.microsoft.com/office/drawing/2014/main" id="{9DE6AE92-0199-AE80-3F23-923DD23D1ADE}"/>
              </a:ext>
            </a:extLst>
          </p:cNvPr>
          <p:cNvSpPr txBox="1"/>
          <p:nvPr/>
        </p:nvSpPr>
        <p:spPr>
          <a:xfrm>
            <a:off x="1896454" y="5407426"/>
            <a:ext cx="1990123" cy="764568"/>
          </a:xfrm>
          <a:prstGeom prst="rect">
            <a:avLst/>
          </a:prstGeom>
          <a:noFill/>
        </p:spPr>
        <p:txBody>
          <a:bodyPr wrap="square" rtlCol="0" anchor="t" anchorCtr="0">
            <a:noAutofit/>
          </a:bodyPr>
          <a:lstStyle/>
          <a:p>
            <a:pPr lvl="0" algn="l">
              <a:lnSpc>
                <a:spcPct val="150000"/>
              </a:lnSpc>
              <a:buClrTx/>
              <a:buSzTx/>
              <a:buFontTx/>
            </a:pPr>
            <a:r>
              <a:rPr sz="2800" dirty="0" err="1">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DNN架构</a:t>
            </a:r>
            <a:endParaRPr sz="1400" dirty="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89" name="Picture 3">
            <a:extLst>
              <a:ext uri="{FF2B5EF4-FFF2-40B4-BE49-F238E27FC236}">
                <a16:creationId xmlns:a16="http://schemas.microsoft.com/office/drawing/2014/main" id="{DAAF714E-0D14-5D0F-6B3D-D3FB0F3A2ED3}"/>
              </a:ext>
            </a:extLst>
          </p:cNvPr>
          <p:cNvPicPr>
            <a:picLocks noChangeAspect="1"/>
          </p:cNvPicPr>
          <p:nvPr/>
        </p:nvPicPr>
        <p:blipFill>
          <a:blip r:embed="rId6"/>
          <a:stretch>
            <a:fillRect/>
          </a:stretch>
        </p:blipFill>
        <p:spPr>
          <a:xfrm>
            <a:off x="915602" y="6153369"/>
            <a:ext cx="3810000" cy="3810000"/>
          </a:xfrm>
          <a:prstGeom prst="rect">
            <a:avLst/>
          </a:prstGeom>
        </p:spPr>
      </p:pic>
      <p:sp>
        <p:nvSpPr>
          <p:cNvPr id="90" name="文本框 89">
            <a:extLst>
              <a:ext uri="{FF2B5EF4-FFF2-40B4-BE49-F238E27FC236}">
                <a16:creationId xmlns:a16="http://schemas.microsoft.com/office/drawing/2014/main" id="{B05E8EA0-0210-0EB5-FEB1-794ED3F0E2D7}"/>
              </a:ext>
            </a:extLst>
          </p:cNvPr>
          <p:cNvSpPr txBox="1"/>
          <p:nvPr/>
        </p:nvSpPr>
        <p:spPr>
          <a:xfrm>
            <a:off x="4869189" y="9032162"/>
            <a:ext cx="7475211" cy="750104"/>
          </a:xfrm>
          <a:prstGeom prst="rect">
            <a:avLst/>
          </a:prstGeom>
          <a:noFill/>
        </p:spPr>
        <p:txBody>
          <a:bodyPr wrap="square" rtlCol="0" anchor="t" anchorCtr="0">
            <a:noAutofit/>
          </a:bodyPr>
          <a:lstStyle/>
          <a:p>
            <a:pPr lvl="0" algn="l">
              <a:lnSpc>
                <a:spcPct val="150000"/>
              </a:lnSpc>
              <a:buClrTx/>
              <a:buSzTx/>
              <a:buFontTx/>
            </a:pPr>
            <a:r>
              <a:rPr sz="2800" dirty="0" err="1">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测试混淆隐私恶意软件类别分类器的结果度量</a:t>
            </a:r>
            <a:r>
              <a:rPr sz="2800" dirty="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a:t>
            </a:r>
            <a:endParaRPr sz="1400" dirty="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6695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87" name="Group 87"/>
          <p:cNvGrpSpPr/>
          <p:nvPr/>
        </p:nvGrpSpPr>
        <p:grpSpPr>
          <a:xfrm>
            <a:off x="2580365" y="557567"/>
            <a:ext cx="12739240" cy="942340"/>
            <a:chOff x="0" y="0"/>
            <a:chExt cx="16985653" cy="1256453"/>
          </a:xfrm>
        </p:grpSpPr>
        <p:sp>
          <p:nvSpPr>
            <p:cNvPr id="88" name="TextBox 88"/>
            <p:cNvSpPr txBox="1"/>
            <p:nvPr/>
          </p:nvSpPr>
          <p:spPr>
            <a:xfrm>
              <a:off x="0" y="-238125"/>
              <a:ext cx="9186457" cy="1494578"/>
            </a:xfrm>
            <a:prstGeom prst="rect">
              <a:avLst/>
            </a:prstGeom>
          </p:spPr>
          <p:txBody>
            <a:bodyPr lIns="0" tIns="0" rIns="0" bIns="0" rtlCol="0" anchor="t">
              <a:spAutoFit/>
            </a:bodyPr>
            <a:lstStyle/>
            <a:p>
              <a:pPr algn="l">
                <a:lnSpc>
                  <a:spcPts val="9920"/>
                </a:lnSpc>
              </a:pPr>
              <a:r>
                <a:rPr lang="en-US" sz="6200">
                  <a:solidFill>
                    <a:srgbClr val="004AAD"/>
                  </a:solidFill>
                  <a:ea typeface="字由点字典黑 Bold"/>
                </a:rPr>
                <a:t>研究结果与讨论</a:t>
              </a:r>
            </a:p>
          </p:txBody>
        </p:sp>
        <p:sp>
          <p:nvSpPr>
            <p:cNvPr id="89" name="TextBox 89"/>
            <p:cNvSpPr txBox="1"/>
            <p:nvPr/>
          </p:nvSpPr>
          <p:spPr>
            <a:xfrm>
              <a:off x="7799196" y="375073"/>
              <a:ext cx="9186457" cy="881380"/>
            </a:xfrm>
            <a:prstGeom prst="rect">
              <a:avLst/>
            </a:prstGeom>
          </p:spPr>
          <p:txBody>
            <a:bodyPr lIns="0" tIns="0" rIns="0" bIns="0" rtlCol="0" anchor="t">
              <a:spAutoFit/>
            </a:bodyPr>
            <a:lstStyle/>
            <a:p>
              <a:pPr marL="0" lvl="0" indent="0" algn="l">
                <a:lnSpc>
                  <a:spcPts val="5040"/>
                </a:lnSpc>
                <a:spcBef>
                  <a:spcPct val="0"/>
                </a:spcBef>
              </a:pPr>
              <a:r>
                <a:rPr lang="en-US" sz="3600">
                  <a:solidFill>
                    <a:srgbClr val="A6A6A6"/>
                  </a:solidFill>
                  <a:latin typeface="Accordion Black"/>
                </a:rPr>
                <a:t>Results and discussion</a:t>
              </a:r>
            </a:p>
          </p:txBody>
        </p:sp>
      </p:grpSp>
      <p:grpSp>
        <p:nvGrpSpPr>
          <p:cNvPr id="91" name="Group 91"/>
          <p:cNvGrpSpPr/>
          <p:nvPr/>
        </p:nvGrpSpPr>
        <p:grpSpPr>
          <a:xfrm>
            <a:off x="760920" y="2145587"/>
            <a:ext cx="17618843" cy="7112713"/>
            <a:chOff x="0" y="0"/>
            <a:chExt cx="2262941" cy="1873307"/>
          </a:xfrm>
        </p:grpSpPr>
        <p:sp>
          <p:nvSpPr>
            <p:cNvPr id="92" name="Freeform 92"/>
            <p:cNvSpPr/>
            <p:nvPr/>
          </p:nvSpPr>
          <p:spPr>
            <a:xfrm>
              <a:off x="0" y="0"/>
              <a:ext cx="2262941" cy="1873307"/>
            </a:xfrm>
            <a:custGeom>
              <a:avLst/>
              <a:gdLst/>
              <a:ahLst/>
              <a:cxnLst/>
              <a:rect l="l" t="t" r="r" b="b"/>
              <a:pathLst>
                <a:path w="2262941" h="1873307">
                  <a:moveTo>
                    <a:pt x="0" y="0"/>
                  </a:moveTo>
                  <a:lnTo>
                    <a:pt x="2262941" y="0"/>
                  </a:lnTo>
                  <a:lnTo>
                    <a:pt x="2262941" y="1873307"/>
                  </a:lnTo>
                  <a:lnTo>
                    <a:pt x="0" y="1873307"/>
                  </a:lnTo>
                  <a:close/>
                </a:path>
              </a:pathLst>
            </a:custGeom>
            <a:solidFill>
              <a:srgbClr val="004AAD"/>
            </a:solidFill>
          </p:spPr>
        </p:sp>
        <p:sp>
          <p:nvSpPr>
            <p:cNvPr id="93" name="TextBox 93"/>
            <p:cNvSpPr txBox="1"/>
            <p:nvPr/>
          </p:nvSpPr>
          <p:spPr>
            <a:xfrm>
              <a:off x="0" y="-38100"/>
              <a:ext cx="2262941" cy="1911407"/>
            </a:xfrm>
            <a:prstGeom prst="rect">
              <a:avLst/>
            </a:prstGeom>
          </p:spPr>
          <p:txBody>
            <a:bodyPr lIns="50800" tIns="50800" rIns="50800" bIns="50800" rtlCol="0" anchor="ctr"/>
            <a:lstStyle/>
            <a:p>
              <a:pPr algn="ctr">
                <a:lnSpc>
                  <a:spcPts val="2659"/>
                </a:lnSpc>
              </a:pPr>
              <a:endParaRPr/>
            </a:p>
          </p:txBody>
        </p:sp>
      </p:grpSp>
      <p:grpSp>
        <p:nvGrpSpPr>
          <p:cNvPr id="94" name="Group 94"/>
          <p:cNvGrpSpPr/>
          <p:nvPr/>
        </p:nvGrpSpPr>
        <p:grpSpPr>
          <a:xfrm>
            <a:off x="1320165" y="2582455"/>
            <a:ext cx="16449297" cy="6573650"/>
            <a:chOff x="0" y="-133350"/>
            <a:chExt cx="9217503" cy="8764865"/>
          </a:xfrm>
        </p:grpSpPr>
        <p:sp>
          <p:nvSpPr>
            <p:cNvPr id="95" name="TextBox 95"/>
            <p:cNvSpPr txBox="1"/>
            <p:nvPr/>
          </p:nvSpPr>
          <p:spPr>
            <a:xfrm>
              <a:off x="0" y="-133350"/>
              <a:ext cx="7705528" cy="904663"/>
            </a:xfrm>
            <a:prstGeom prst="rect">
              <a:avLst/>
            </a:prstGeom>
          </p:spPr>
          <p:txBody>
            <a:bodyPr lIns="0" tIns="0" rIns="0" bIns="0" rtlCol="0" anchor="t">
              <a:spAutoFit/>
            </a:bodyPr>
            <a:lstStyle/>
            <a:p>
              <a:pPr algn="l">
                <a:lnSpc>
                  <a:spcPts val="6080"/>
                </a:lnSpc>
              </a:pPr>
              <a:r>
                <a:rPr lang="en-US" sz="3800">
                  <a:solidFill>
                    <a:srgbClr val="FFFFFF"/>
                  </a:solidFill>
                  <a:ea typeface="字由点字典黑 Bold"/>
                </a:rPr>
                <a:t>研究结果意义</a:t>
              </a:r>
            </a:p>
          </p:txBody>
        </p:sp>
        <p:sp>
          <p:nvSpPr>
            <p:cNvPr id="96" name="TextBox 96"/>
            <p:cNvSpPr txBox="1"/>
            <p:nvPr/>
          </p:nvSpPr>
          <p:spPr>
            <a:xfrm>
              <a:off x="0" y="959843"/>
              <a:ext cx="9217503" cy="7671672"/>
            </a:xfrm>
            <a:prstGeom prst="rect">
              <a:avLst/>
            </a:prstGeom>
          </p:spPr>
          <p:txBody>
            <a:bodyPr wrap="square" lIns="0" tIns="0" rIns="0" bIns="0" rtlCol="0" anchor="t">
              <a:spAutoFit/>
            </a:bodyPr>
            <a:lstStyle/>
            <a:p>
              <a:pPr algn="l">
                <a:lnSpc>
                  <a:spcPct val="150000"/>
                </a:lnSpc>
              </a:pPr>
              <a:r>
                <a:rPr lang="zh-CN" altLang="en-US" sz="2800" dirty="0">
                  <a:solidFill>
                    <a:srgbClr val="FFFFFF"/>
                  </a:solidFill>
                  <a:ea typeface="字由点字典黑"/>
                </a:rPr>
                <a:t>这篇文章的研究旨在开发基于内存转储分析的隐私恶意软件分类器。研究人员使用了传统的机器学习算法和深度神经网络（</a:t>
              </a:r>
              <a:r>
                <a:rPr lang="en-US" altLang="zh-CN" sz="2800" dirty="0">
                  <a:solidFill>
                    <a:srgbClr val="FFFFFF"/>
                  </a:solidFill>
                  <a:ea typeface="字由点字典黑"/>
                </a:rPr>
                <a:t>DNN</a:t>
              </a:r>
              <a:r>
                <a:rPr lang="zh-CN" altLang="en-US" sz="2800" dirty="0">
                  <a:solidFill>
                    <a:srgbClr val="FFFFFF"/>
                  </a:solidFill>
                  <a:ea typeface="字由点字典黑"/>
                </a:rPr>
                <a:t>）来构建二进制和多类分类器，并对它们进行了评估和比较。研究结果表明，使用内存转储分析可以有效地识别和分类隐私恶意软件。在二进制分类器方面，研究人员使用了逻辑回归、随机森林、支持向量机、线性判别分析和高斯朴素贝叶斯等算法，并通过交叉验证选择了最佳模型。在多类分类器方面，研究人员使用了相同的算法，并构建了集成分类器来提高性能。此外，研究人员还使用</a:t>
              </a:r>
              <a:r>
                <a:rPr lang="en-US" altLang="zh-CN" sz="2800" dirty="0">
                  <a:solidFill>
                    <a:srgbClr val="FFFFFF"/>
                  </a:solidFill>
                  <a:ea typeface="字由点字典黑"/>
                </a:rPr>
                <a:t>DNN</a:t>
              </a:r>
              <a:r>
                <a:rPr lang="zh-CN" altLang="en-US" sz="2800" dirty="0">
                  <a:solidFill>
                    <a:srgbClr val="FFFFFF"/>
                  </a:solidFill>
                  <a:ea typeface="字由点字典黑"/>
                </a:rPr>
                <a:t>构建了二进制和多类分类器，并对其进行了优化和评估。结果显示，</a:t>
              </a:r>
              <a:r>
                <a:rPr lang="en-US" altLang="zh-CN" sz="2800" dirty="0">
                  <a:solidFill>
                    <a:srgbClr val="FFFFFF"/>
                  </a:solidFill>
                  <a:ea typeface="字由点字典黑"/>
                </a:rPr>
                <a:t>DNN</a:t>
              </a:r>
              <a:r>
                <a:rPr lang="zh-CN" altLang="en-US" sz="2800" dirty="0">
                  <a:solidFill>
                    <a:srgbClr val="FFFFFF"/>
                  </a:solidFill>
                  <a:ea typeface="字由点字典黑"/>
                </a:rPr>
                <a:t>在分类隐私恶意软件方面表现出色，并且在某些情况下优于传统的机器学习算法。总的来说，本研究证明了基于内存转储分析的隐私恶意软件分类器的有效性，并提供了一种综合比较不同算法和模型的方法。这些结果对于恶意软件检测和网络安全具有重要的实际意义。</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1078829" y="3294985"/>
            <a:ext cx="8823028" cy="8823028"/>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1" name="TextBox 81"/>
            <p:cNvSpPr txBox="1"/>
            <p:nvPr/>
          </p:nvSpPr>
          <p:spPr>
            <a:xfrm>
              <a:off x="76200" y="47625"/>
              <a:ext cx="660400" cy="688975"/>
            </a:xfrm>
            <a:prstGeom prst="rect">
              <a:avLst/>
            </a:prstGeom>
          </p:spPr>
          <p:txBody>
            <a:bodyPr lIns="39170" tIns="39170" rIns="39170" bIns="39170" rtlCol="0" anchor="ctr"/>
            <a:lstStyle/>
            <a:p>
              <a:pPr algn="ctr">
                <a:lnSpc>
                  <a:spcPts val="2660"/>
                </a:lnSpc>
                <a:spcBef>
                  <a:spcPct val="0"/>
                </a:spcBef>
              </a:pPr>
              <a:endParaRPr/>
            </a:p>
          </p:txBody>
        </p:sp>
      </p:grpSp>
      <p:grpSp>
        <p:nvGrpSpPr>
          <p:cNvPr id="82" name="Group 82"/>
          <p:cNvGrpSpPr/>
          <p:nvPr/>
        </p:nvGrpSpPr>
        <p:grpSpPr>
          <a:xfrm>
            <a:off x="12173233" y="4055188"/>
            <a:ext cx="7302621" cy="7302621"/>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84" name="Freeform 84"/>
          <p:cNvSpPr/>
          <p:nvPr/>
        </p:nvSpPr>
        <p:spPr>
          <a:xfrm>
            <a:off x="13480919" y="6114287"/>
            <a:ext cx="4018846" cy="2592156"/>
          </a:xfrm>
          <a:custGeom>
            <a:avLst/>
            <a:gdLst/>
            <a:ahLst/>
            <a:cxnLst/>
            <a:rect l="l" t="t" r="r" b="b"/>
            <a:pathLst>
              <a:path w="4018846" h="2592156">
                <a:moveTo>
                  <a:pt x="0" y="0"/>
                </a:moveTo>
                <a:lnTo>
                  <a:pt x="4018847" y="0"/>
                </a:lnTo>
                <a:lnTo>
                  <a:pt x="4018847" y="2592156"/>
                </a:lnTo>
                <a:lnTo>
                  <a:pt x="0" y="2592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5" name="Group 85"/>
          <p:cNvGrpSpPr/>
          <p:nvPr/>
        </p:nvGrpSpPr>
        <p:grpSpPr>
          <a:xfrm>
            <a:off x="777612" y="3011996"/>
            <a:ext cx="10121342" cy="3356729"/>
            <a:chOff x="0" y="0"/>
            <a:chExt cx="13495122" cy="4475639"/>
          </a:xfrm>
        </p:grpSpPr>
        <p:sp>
          <p:nvSpPr>
            <p:cNvPr id="86" name="TextBox 86"/>
            <p:cNvSpPr txBox="1"/>
            <p:nvPr/>
          </p:nvSpPr>
          <p:spPr>
            <a:xfrm>
              <a:off x="0" y="-314325"/>
              <a:ext cx="4639942" cy="3764341"/>
            </a:xfrm>
            <a:prstGeom prst="rect">
              <a:avLst/>
            </a:prstGeom>
          </p:spPr>
          <p:txBody>
            <a:bodyPr lIns="0" tIns="0" rIns="0" bIns="0" rtlCol="0" anchor="t">
              <a:spAutoFit/>
            </a:bodyPr>
            <a:lstStyle/>
            <a:p>
              <a:pPr algn="ctr">
                <a:lnSpc>
                  <a:spcPts val="23806"/>
                </a:lnSpc>
              </a:pPr>
              <a:r>
                <a:rPr lang="en-US" sz="17004">
                  <a:solidFill>
                    <a:srgbClr val="004AAD"/>
                  </a:solidFill>
                  <a:latin typeface="字由点字典黑 Bold"/>
                </a:rPr>
                <a:t>04</a:t>
              </a:r>
            </a:p>
          </p:txBody>
        </p:sp>
        <p:sp>
          <p:nvSpPr>
            <p:cNvPr id="87" name="TextBox 87"/>
            <p:cNvSpPr txBox="1"/>
            <p:nvPr/>
          </p:nvSpPr>
          <p:spPr>
            <a:xfrm>
              <a:off x="4308666" y="498833"/>
              <a:ext cx="9186457" cy="1778423"/>
            </a:xfrm>
            <a:prstGeom prst="rect">
              <a:avLst/>
            </a:prstGeom>
          </p:spPr>
          <p:txBody>
            <a:bodyPr lIns="0" tIns="0" rIns="0" bIns="0" rtlCol="0" anchor="t">
              <a:spAutoFit/>
            </a:bodyPr>
            <a:lstStyle/>
            <a:p>
              <a:pPr algn="l">
                <a:lnSpc>
                  <a:spcPts val="11840"/>
                </a:lnSpc>
              </a:pPr>
              <a:r>
                <a:rPr lang="en-US" sz="7400">
                  <a:solidFill>
                    <a:srgbClr val="000000"/>
                  </a:solidFill>
                  <a:ea typeface="字由点字典黑 Bold"/>
                </a:rPr>
                <a:t>结论及展望</a:t>
              </a:r>
            </a:p>
          </p:txBody>
        </p:sp>
        <p:sp>
          <p:nvSpPr>
            <p:cNvPr id="88" name="TextBox 88"/>
            <p:cNvSpPr txBox="1"/>
            <p:nvPr/>
          </p:nvSpPr>
          <p:spPr>
            <a:xfrm>
              <a:off x="4308666" y="2248637"/>
              <a:ext cx="9186457" cy="7429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737373"/>
                  </a:solidFill>
                  <a:latin typeface="Accordion Black"/>
                </a:rPr>
                <a:t>CONCLUSION AND PROSPECT</a:t>
              </a:r>
            </a:p>
          </p:txBody>
        </p:sp>
        <p:sp>
          <p:nvSpPr>
            <p:cNvPr id="89" name="TextBox 89"/>
            <p:cNvSpPr txBox="1"/>
            <p:nvPr/>
          </p:nvSpPr>
          <p:spPr>
            <a:xfrm>
              <a:off x="692718" y="3521660"/>
              <a:ext cx="12645184" cy="953979"/>
            </a:xfrm>
            <a:prstGeom prst="rect">
              <a:avLst/>
            </a:prstGeom>
          </p:spPr>
          <p:txBody>
            <a:bodyPr lIns="0" tIns="0" rIns="0" bIns="0" rtlCol="0" anchor="t">
              <a:spAutoFit/>
            </a:bodyPr>
            <a:lstStyle/>
            <a:p>
              <a:pPr algn="l">
                <a:lnSpc>
                  <a:spcPts val="3040"/>
                </a:lnSpc>
              </a:pPr>
              <a:r>
                <a:rPr lang="en-US" sz="1900">
                  <a:solidFill>
                    <a:srgbClr val="A6A6A6"/>
                  </a:solidFill>
                  <a:ea typeface="字由点字典黑 Light"/>
                </a:rPr>
                <a:t>演示文稿是一种实用的工具，可以是演示，演讲，报告等。大部分时间，它们都是在观众服务。它们有多种用途，是演讲和教学的有力工具。</a:t>
              </a:r>
            </a:p>
          </p:txBody>
        </p:sp>
        <p:sp>
          <p:nvSpPr>
            <p:cNvPr id="90" name="AutoShape 90"/>
            <p:cNvSpPr/>
            <p:nvPr/>
          </p:nvSpPr>
          <p:spPr>
            <a:xfrm>
              <a:off x="692718" y="3424517"/>
              <a:ext cx="12645184" cy="0"/>
            </a:xfrm>
            <a:prstGeom prst="line">
              <a:avLst/>
            </a:prstGeom>
            <a:ln w="50800" cap="flat">
              <a:solidFill>
                <a:srgbClr val="004AAD"/>
              </a:solidFill>
              <a:prstDash val="solid"/>
              <a:headEnd type="none" w="sm" len="sm"/>
              <a:tailEnd type="none" w="sm" len="sm"/>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10800000">
            <a:off x="91763" y="10125733"/>
            <a:ext cx="18288000" cy="161267"/>
            <a:chOff x="0" y="0"/>
            <a:chExt cx="4816593" cy="42474"/>
          </a:xfrm>
        </p:grpSpPr>
        <p:sp>
          <p:nvSpPr>
            <p:cNvPr id="4" name="Freeform 4"/>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5" name="TextBox 5"/>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10800000">
            <a:off x="0" y="-41068"/>
            <a:ext cx="174622" cy="10328068"/>
            <a:chOff x="0" y="0"/>
            <a:chExt cx="45991" cy="2720150"/>
          </a:xfrm>
        </p:grpSpPr>
        <p:sp>
          <p:nvSpPr>
            <p:cNvPr id="7" name="Freeform 7"/>
            <p:cNvSpPr/>
            <p:nvPr/>
          </p:nvSpPr>
          <p:spPr>
            <a:xfrm>
              <a:off x="0" y="0"/>
              <a:ext cx="45991" cy="2720150"/>
            </a:xfrm>
            <a:custGeom>
              <a:avLst/>
              <a:gdLst/>
              <a:ahLst/>
              <a:cxnLst/>
              <a:rect l="l" t="t" r="r" b="b"/>
              <a:pathLst>
                <a:path w="45991" h="2720150">
                  <a:moveTo>
                    <a:pt x="0" y="0"/>
                  </a:moveTo>
                  <a:lnTo>
                    <a:pt x="45991" y="0"/>
                  </a:lnTo>
                  <a:lnTo>
                    <a:pt x="45991" y="2720150"/>
                  </a:lnTo>
                  <a:lnTo>
                    <a:pt x="0" y="2720150"/>
                  </a:lnTo>
                  <a:close/>
                </a:path>
              </a:pathLst>
            </a:custGeom>
            <a:solidFill>
              <a:srgbClr val="004AAD"/>
            </a:solidFill>
          </p:spPr>
        </p:sp>
        <p:sp>
          <p:nvSpPr>
            <p:cNvPr id="8" name="TextBox 8"/>
            <p:cNvSpPr txBox="1"/>
            <p:nvPr/>
          </p:nvSpPr>
          <p:spPr>
            <a:xfrm>
              <a:off x="0" y="-38100"/>
              <a:ext cx="45991" cy="27582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91763" y="0"/>
            <a:ext cx="18288000" cy="161267"/>
            <a:chOff x="0" y="0"/>
            <a:chExt cx="4816593" cy="42474"/>
          </a:xfrm>
        </p:grpSpPr>
        <p:sp>
          <p:nvSpPr>
            <p:cNvPr id="10" name="Freeform 10"/>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11" name="TextBox 11"/>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800000">
            <a:off x="17828206" y="9472155"/>
            <a:ext cx="342192" cy="34219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4" name="TextBox 14"/>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5" name="Group 15"/>
          <p:cNvGrpSpPr/>
          <p:nvPr/>
        </p:nvGrpSpPr>
        <p:grpSpPr>
          <a:xfrm rot="-10246660">
            <a:off x="17966721" y="9612086"/>
            <a:ext cx="407354" cy="103829"/>
            <a:chOff x="0" y="0"/>
            <a:chExt cx="147751" cy="37660"/>
          </a:xfrm>
        </p:grpSpPr>
        <p:sp>
          <p:nvSpPr>
            <p:cNvPr id="16" name="Freeform 16"/>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7" name="TextBox 17"/>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8" name="Group 18"/>
          <p:cNvGrpSpPr/>
          <p:nvPr/>
        </p:nvGrpSpPr>
        <p:grpSpPr>
          <a:xfrm rot="-10800000">
            <a:off x="17828206" y="7472266"/>
            <a:ext cx="342192" cy="3421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0" name="TextBox 20"/>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1" name="Group 21"/>
          <p:cNvGrpSpPr/>
          <p:nvPr/>
        </p:nvGrpSpPr>
        <p:grpSpPr>
          <a:xfrm rot="-10246660">
            <a:off x="17966721" y="7612197"/>
            <a:ext cx="407354" cy="103829"/>
            <a:chOff x="0" y="0"/>
            <a:chExt cx="147751" cy="37660"/>
          </a:xfrm>
        </p:grpSpPr>
        <p:sp>
          <p:nvSpPr>
            <p:cNvPr id="22" name="Freeform 22"/>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3" name="TextBox 23"/>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4" name="Group 24"/>
          <p:cNvGrpSpPr/>
          <p:nvPr/>
        </p:nvGrpSpPr>
        <p:grpSpPr>
          <a:xfrm rot="-10800000">
            <a:off x="17828206" y="3472487"/>
            <a:ext cx="342192" cy="34219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6" name="TextBox 26"/>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7" name="Group 27"/>
          <p:cNvGrpSpPr/>
          <p:nvPr/>
        </p:nvGrpSpPr>
        <p:grpSpPr>
          <a:xfrm rot="-10246660">
            <a:off x="17966721" y="3612418"/>
            <a:ext cx="407354" cy="103829"/>
            <a:chOff x="0" y="0"/>
            <a:chExt cx="147751" cy="37660"/>
          </a:xfrm>
        </p:grpSpPr>
        <p:sp>
          <p:nvSpPr>
            <p:cNvPr id="28" name="Freeform 28"/>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9" name="TextBox 29"/>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0" name="Group 30"/>
          <p:cNvGrpSpPr/>
          <p:nvPr/>
        </p:nvGrpSpPr>
        <p:grpSpPr>
          <a:xfrm rot="-10800000">
            <a:off x="17828206" y="6472321"/>
            <a:ext cx="342192" cy="34219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2" name="TextBox 32"/>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3" name="Group 33"/>
          <p:cNvGrpSpPr/>
          <p:nvPr/>
        </p:nvGrpSpPr>
        <p:grpSpPr>
          <a:xfrm rot="-10246660">
            <a:off x="17966721" y="6612252"/>
            <a:ext cx="407354" cy="103829"/>
            <a:chOff x="0" y="0"/>
            <a:chExt cx="147751" cy="37660"/>
          </a:xfrm>
        </p:grpSpPr>
        <p:sp>
          <p:nvSpPr>
            <p:cNvPr id="34" name="Freeform 34"/>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5" name="TextBox 35"/>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6" name="Group 36"/>
          <p:cNvGrpSpPr/>
          <p:nvPr/>
        </p:nvGrpSpPr>
        <p:grpSpPr>
          <a:xfrm rot="-10800000">
            <a:off x="17828206" y="2472542"/>
            <a:ext cx="342192" cy="34219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8" name="TextBox 38"/>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9" name="Group 39"/>
          <p:cNvGrpSpPr/>
          <p:nvPr/>
        </p:nvGrpSpPr>
        <p:grpSpPr>
          <a:xfrm rot="-10246660">
            <a:off x="17966721" y="2612473"/>
            <a:ext cx="407354" cy="103829"/>
            <a:chOff x="0" y="0"/>
            <a:chExt cx="147751" cy="37660"/>
          </a:xfrm>
        </p:grpSpPr>
        <p:sp>
          <p:nvSpPr>
            <p:cNvPr id="40" name="Freeform 40"/>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1" name="TextBox 41"/>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2" name="Group 42"/>
          <p:cNvGrpSpPr/>
          <p:nvPr/>
        </p:nvGrpSpPr>
        <p:grpSpPr>
          <a:xfrm rot="-10800000">
            <a:off x="17828206" y="8472211"/>
            <a:ext cx="342192" cy="342192"/>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4" name="TextBox 44"/>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5" name="Group 45"/>
          <p:cNvGrpSpPr/>
          <p:nvPr/>
        </p:nvGrpSpPr>
        <p:grpSpPr>
          <a:xfrm rot="-10246660">
            <a:off x="17966721" y="8612141"/>
            <a:ext cx="407354" cy="103829"/>
            <a:chOff x="0" y="0"/>
            <a:chExt cx="147751" cy="37660"/>
          </a:xfrm>
        </p:grpSpPr>
        <p:sp>
          <p:nvSpPr>
            <p:cNvPr id="46" name="Freeform 46"/>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7" name="TextBox 47"/>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8" name="Group 48"/>
          <p:cNvGrpSpPr/>
          <p:nvPr/>
        </p:nvGrpSpPr>
        <p:grpSpPr>
          <a:xfrm rot="-10800000">
            <a:off x="17828206" y="5472376"/>
            <a:ext cx="342192" cy="342192"/>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0" name="TextBox 50"/>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1" name="Group 51"/>
          <p:cNvGrpSpPr/>
          <p:nvPr/>
        </p:nvGrpSpPr>
        <p:grpSpPr>
          <a:xfrm rot="-10246660">
            <a:off x="17966721" y="5612307"/>
            <a:ext cx="407354" cy="103829"/>
            <a:chOff x="0" y="0"/>
            <a:chExt cx="147751" cy="37660"/>
          </a:xfrm>
        </p:grpSpPr>
        <p:sp>
          <p:nvSpPr>
            <p:cNvPr id="52" name="Freeform 52"/>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3" name="TextBox 53"/>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4" name="Group 54"/>
          <p:cNvGrpSpPr/>
          <p:nvPr/>
        </p:nvGrpSpPr>
        <p:grpSpPr>
          <a:xfrm rot="-10800000">
            <a:off x="17828206" y="1472597"/>
            <a:ext cx="342192" cy="342192"/>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6" name="TextBox 56"/>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7" name="Group 57"/>
          <p:cNvGrpSpPr/>
          <p:nvPr/>
        </p:nvGrpSpPr>
        <p:grpSpPr>
          <a:xfrm rot="-10246660">
            <a:off x="17966721" y="1612528"/>
            <a:ext cx="407354" cy="103829"/>
            <a:chOff x="0" y="0"/>
            <a:chExt cx="147751" cy="37660"/>
          </a:xfrm>
        </p:grpSpPr>
        <p:sp>
          <p:nvSpPr>
            <p:cNvPr id="58" name="Freeform 58"/>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9" name="TextBox 59"/>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0" name="Group 60"/>
          <p:cNvGrpSpPr/>
          <p:nvPr/>
        </p:nvGrpSpPr>
        <p:grpSpPr>
          <a:xfrm rot="-10800000">
            <a:off x="17828206" y="4472431"/>
            <a:ext cx="342192" cy="34219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2" name="TextBox 62"/>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3" name="Group 63"/>
          <p:cNvGrpSpPr/>
          <p:nvPr/>
        </p:nvGrpSpPr>
        <p:grpSpPr>
          <a:xfrm rot="-10246660">
            <a:off x="17966721" y="4612362"/>
            <a:ext cx="407354" cy="103829"/>
            <a:chOff x="0" y="0"/>
            <a:chExt cx="147751" cy="37660"/>
          </a:xfrm>
        </p:grpSpPr>
        <p:sp>
          <p:nvSpPr>
            <p:cNvPr id="64" name="Freeform 64"/>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5" name="TextBox 65"/>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6" name="Group 66"/>
          <p:cNvGrpSpPr/>
          <p:nvPr/>
        </p:nvGrpSpPr>
        <p:grpSpPr>
          <a:xfrm rot="-10800000">
            <a:off x="17828206" y="472652"/>
            <a:ext cx="342192" cy="34219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8" name="TextBox 68"/>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9" name="Group 69"/>
          <p:cNvGrpSpPr/>
          <p:nvPr/>
        </p:nvGrpSpPr>
        <p:grpSpPr>
          <a:xfrm rot="-10246660">
            <a:off x="17966721" y="612583"/>
            <a:ext cx="407354" cy="103829"/>
            <a:chOff x="0" y="0"/>
            <a:chExt cx="147751" cy="37660"/>
          </a:xfrm>
        </p:grpSpPr>
        <p:sp>
          <p:nvSpPr>
            <p:cNvPr id="70" name="Freeform 70"/>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71" name="TextBox 71"/>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72" name="Group 72"/>
          <p:cNvGrpSpPr/>
          <p:nvPr/>
        </p:nvGrpSpPr>
        <p:grpSpPr>
          <a:xfrm>
            <a:off x="-127057" y="-1179666"/>
            <a:ext cx="4416731" cy="4416731"/>
            <a:chOff x="0" y="0"/>
            <a:chExt cx="5888975" cy="5888975"/>
          </a:xfrm>
        </p:grpSpPr>
        <p:grpSp>
          <p:nvGrpSpPr>
            <p:cNvPr id="73" name="Group 73"/>
            <p:cNvGrpSpPr/>
            <p:nvPr/>
          </p:nvGrpSpPr>
          <p:grpSpPr>
            <a:xfrm>
              <a:off x="0" y="0"/>
              <a:ext cx="5888975" cy="588897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75" name="TextBox 75"/>
              <p:cNvSpPr txBox="1"/>
              <p:nvPr/>
            </p:nvSpPr>
            <p:spPr>
              <a:xfrm>
                <a:off x="76200" y="47625"/>
                <a:ext cx="660400" cy="688975"/>
              </a:xfrm>
              <a:prstGeom prst="rect">
                <a:avLst/>
              </a:prstGeom>
            </p:spPr>
            <p:txBody>
              <a:bodyPr lIns="19608" tIns="19608" rIns="19608" bIns="19608" rtlCol="0" anchor="ctr"/>
              <a:lstStyle/>
              <a:p>
                <a:pPr algn="ctr">
                  <a:lnSpc>
                    <a:spcPts val="2660"/>
                  </a:lnSpc>
                  <a:spcBef>
                    <a:spcPct val="0"/>
                  </a:spcBef>
                </a:pPr>
                <a:endParaRPr/>
              </a:p>
            </p:txBody>
          </p:sp>
        </p:grpSp>
        <p:grpSp>
          <p:nvGrpSpPr>
            <p:cNvPr id="76" name="Group 76"/>
            <p:cNvGrpSpPr/>
            <p:nvPr/>
          </p:nvGrpSpPr>
          <p:grpSpPr>
            <a:xfrm>
              <a:off x="730466" y="507401"/>
              <a:ext cx="4874172" cy="487417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78" name="Freeform 78"/>
            <p:cNvSpPr/>
            <p:nvPr/>
          </p:nvSpPr>
          <p:spPr>
            <a:xfrm>
              <a:off x="1769821" y="2260953"/>
              <a:ext cx="2795462" cy="1803073"/>
            </a:xfrm>
            <a:custGeom>
              <a:avLst/>
              <a:gdLst/>
              <a:ahLst/>
              <a:cxnLst/>
              <a:rect l="l" t="t" r="r" b="b"/>
              <a:pathLst>
                <a:path w="2795462" h="1803073">
                  <a:moveTo>
                    <a:pt x="0" y="0"/>
                  </a:moveTo>
                  <a:lnTo>
                    <a:pt x="2795462" y="0"/>
                  </a:lnTo>
                  <a:lnTo>
                    <a:pt x="2795462" y="1803073"/>
                  </a:lnTo>
                  <a:lnTo>
                    <a:pt x="0" y="1803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9" name="Group 79"/>
          <p:cNvGrpSpPr/>
          <p:nvPr/>
        </p:nvGrpSpPr>
        <p:grpSpPr>
          <a:xfrm>
            <a:off x="651912" y="2426905"/>
            <a:ext cx="6584649" cy="6584649"/>
            <a:chOff x="0" y="0"/>
            <a:chExt cx="8779532" cy="8779532"/>
          </a:xfrm>
        </p:grpSpPr>
        <p:grpSp>
          <p:nvGrpSpPr>
            <p:cNvPr id="80" name="Group 80"/>
            <p:cNvGrpSpPr/>
            <p:nvPr/>
          </p:nvGrpSpPr>
          <p:grpSpPr>
            <a:xfrm>
              <a:off x="0" y="0"/>
              <a:ext cx="8779532" cy="8779532"/>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47625"/>
                <a:ext cx="660400" cy="688975"/>
              </a:xfrm>
              <a:prstGeom prst="rect">
                <a:avLst/>
              </a:prstGeom>
            </p:spPr>
            <p:txBody>
              <a:bodyPr lIns="29232" tIns="29232" rIns="29232" bIns="29232" rtlCol="0" anchor="ctr"/>
              <a:lstStyle/>
              <a:p>
                <a:pPr algn="ctr">
                  <a:lnSpc>
                    <a:spcPts val="2660"/>
                  </a:lnSpc>
                  <a:spcBef>
                    <a:spcPct val="0"/>
                  </a:spcBef>
                </a:pPr>
                <a:endParaRPr/>
              </a:p>
            </p:txBody>
          </p:sp>
        </p:grpSp>
        <p:grpSp>
          <p:nvGrpSpPr>
            <p:cNvPr id="83" name="Group 83"/>
            <p:cNvGrpSpPr/>
            <p:nvPr/>
          </p:nvGrpSpPr>
          <p:grpSpPr>
            <a:xfrm>
              <a:off x="378228" y="378228"/>
              <a:ext cx="8023076" cy="8023076"/>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grpSp>
        <p:nvGrpSpPr>
          <p:cNvPr id="85" name="Group 85"/>
          <p:cNvGrpSpPr/>
          <p:nvPr/>
        </p:nvGrpSpPr>
        <p:grpSpPr>
          <a:xfrm>
            <a:off x="1617637" y="4622853"/>
            <a:ext cx="4309587" cy="2378657"/>
            <a:chOff x="0" y="0"/>
            <a:chExt cx="5746116" cy="3171543"/>
          </a:xfrm>
        </p:grpSpPr>
        <p:sp>
          <p:nvSpPr>
            <p:cNvPr id="86" name="TextBox 86"/>
            <p:cNvSpPr txBox="1"/>
            <p:nvPr/>
          </p:nvSpPr>
          <p:spPr>
            <a:xfrm>
              <a:off x="0" y="-228600"/>
              <a:ext cx="5746116" cy="2570558"/>
            </a:xfrm>
            <a:prstGeom prst="rect">
              <a:avLst/>
            </a:prstGeom>
          </p:spPr>
          <p:txBody>
            <a:bodyPr lIns="0" tIns="0" rIns="0" bIns="0" rtlCol="0" anchor="t">
              <a:spAutoFit/>
            </a:bodyPr>
            <a:lstStyle/>
            <a:p>
              <a:pPr algn="ctr">
                <a:lnSpc>
                  <a:spcPts val="16216"/>
                </a:lnSpc>
              </a:pPr>
              <a:r>
                <a:rPr lang="en-US" sz="11583">
                  <a:solidFill>
                    <a:srgbClr val="343434"/>
                  </a:solidFill>
                  <a:ea typeface="字由点字典黑 Bold"/>
                </a:rPr>
                <a:t>目录</a:t>
              </a:r>
            </a:p>
          </p:txBody>
        </p:sp>
        <p:sp>
          <p:nvSpPr>
            <p:cNvPr id="87" name="TextBox 87"/>
            <p:cNvSpPr txBox="1"/>
            <p:nvPr/>
          </p:nvSpPr>
          <p:spPr>
            <a:xfrm>
              <a:off x="0" y="1868131"/>
              <a:ext cx="5746116" cy="1303412"/>
            </a:xfrm>
            <a:prstGeom prst="rect">
              <a:avLst/>
            </a:prstGeom>
          </p:spPr>
          <p:txBody>
            <a:bodyPr lIns="0" tIns="0" rIns="0" bIns="0" rtlCol="0" anchor="t">
              <a:spAutoFit/>
            </a:bodyPr>
            <a:lstStyle/>
            <a:p>
              <a:pPr algn="ctr">
                <a:lnSpc>
                  <a:spcPts val="7502"/>
                </a:lnSpc>
              </a:pPr>
              <a:r>
                <a:rPr lang="en-US" sz="5358">
                  <a:solidFill>
                    <a:srgbClr val="004AAD"/>
                  </a:solidFill>
                  <a:latin typeface="Accordion Black"/>
                </a:rPr>
                <a:t>contents</a:t>
              </a:r>
            </a:p>
          </p:txBody>
        </p:sp>
      </p:grpSp>
      <p:grpSp>
        <p:nvGrpSpPr>
          <p:cNvPr id="88" name="Group 88"/>
          <p:cNvGrpSpPr/>
          <p:nvPr/>
        </p:nvGrpSpPr>
        <p:grpSpPr>
          <a:xfrm>
            <a:off x="9809242" y="1590840"/>
            <a:ext cx="5906146" cy="1298718"/>
            <a:chOff x="0" y="0"/>
            <a:chExt cx="7874861" cy="1731623"/>
          </a:xfrm>
        </p:grpSpPr>
        <p:grpSp>
          <p:nvGrpSpPr>
            <p:cNvPr id="89" name="Group 89"/>
            <p:cNvGrpSpPr/>
            <p:nvPr/>
          </p:nvGrpSpPr>
          <p:grpSpPr>
            <a:xfrm>
              <a:off x="184209" y="184209"/>
              <a:ext cx="1363205" cy="1363205"/>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1" name="TextBox 9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2" name="Group 92"/>
            <p:cNvGrpSpPr/>
            <p:nvPr/>
          </p:nvGrpSpPr>
          <p:grpSpPr>
            <a:xfrm>
              <a:off x="0" y="0"/>
              <a:ext cx="1731623" cy="1731623"/>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94" name="TextBox 9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5" name="TextBox 95"/>
            <p:cNvSpPr txBox="1"/>
            <p:nvPr/>
          </p:nvSpPr>
          <p:spPr>
            <a:xfrm>
              <a:off x="315370" y="279985"/>
              <a:ext cx="1100883" cy="1007745"/>
            </a:xfrm>
            <a:prstGeom prst="rect">
              <a:avLst/>
            </a:prstGeom>
          </p:spPr>
          <p:txBody>
            <a:bodyPr lIns="0" tIns="0" rIns="0" bIns="0" rtlCol="0" anchor="t">
              <a:spAutoFit/>
            </a:bodyPr>
            <a:lstStyle/>
            <a:p>
              <a:pPr algn="ctr">
                <a:lnSpc>
                  <a:spcPts val="6720"/>
                </a:lnSpc>
              </a:pPr>
              <a:r>
                <a:rPr lang="en-US" sz="4200">
                  <a:solidFill>
                    <a:srgbClr val="FFFFFF"/>
                  </a:solidFill>
                  <a:latin typeface="字由点字典黑 Heavy"/>
                </a:rPr>
                <a:t>01</a:t>
              </a:r>
            </a:p>
          </p:txBody>
        </p:sp>
        <p:sp>
          <p:nvSpPr>
            <p:cNvPr id="96" name="TextBox 96"/>
            <p:cNvSpPr txBox="1"/>
            <p:nvPr/>
          </p:nvSpPr>
          <p:spPr>
            <a:xfrm>
              <a:off x="2226923" y="-9243"/>
              <a:ext cx="5647937" cy="1085849"/>
            </a:xfrm>
            <a:prstGeom prst="rect">
              <a:avLst/>
            </a:prstGeom>
          </p:spPr>
          <p:txBody>
            <a:bodyPr lIns="0" tIns="0" rIns="0" bIns="0" rtlCol="0" anchor="t">
              <a:spAutoFit/>
            </a:bodyPr>
            <a:lstStyle/>
            <a:p>
              <a:pPr algn="l">
                <a:lnSpc>
                  <a:spcPts val="7200"/>
                </a:lnSpc>
              </a:pPr>
              <a:r>
                <a:rPr lang="en-US" sz="4500" dirty="0" err="1">
                  <a:solidFill>
                    <a:srgbClr val="000000"/>
                  </a:solidFill>
                  <a:ea typeface="字由点字典黑 Bold"/>
                </a:rPr>
                <a:t>研究背景及意义</a:t>
              </a:r>
              <a:endParaRPr lang="en-US" sz="4500" dirty="0">
                <a:solidFill>
                  <a:srgbClr val="000000"/>
                </a:solidFill>
                <a:ea typeface="字由点字典黑 Bold"/>
              </a:endParaRPr>
            </a:p>
          </p:txBody>
        </p:sp>
        <p:sp>
          <p:nvSpPr>
            <p:cNvPr id="97" name="TextBox 97"/>
            <p:cNvSpPr txBox="1"/>
            <p:nvPr/>
          </p:nvSpPr>
          <p:spPr>
            <a:xfrm>
              <a:off x="2226923" y="1125554"/>
              <a:ext cx="5647937" cy="443862"/>
            </a:xfrm>
            <a:prstGeom prst="rect">
              <a:avLst/>
            </a:prstGeom>
          </p:spPr>
          <p:txBody>
            <a:bodyPr lIns="0" tIns="0" rIns="0" bIns="0" rtlCol="0" anchor="t">
              <a:spAutoFit/>
            </a:bodyPr>
            <a:lstStyle/>
            <a:p>
              <a:pPr marL="0" lvl="0" indent="0" algn="l">
                <a:lnSpc>
                  <a:spcPts val="2520"/>
                </a:lnSpc>
                <a:spcBef>
                  <a:spcPct val="0"/>
                </a:spcBef>
              </a:pPr>
              <a:r>
                <a:rPr lang="en-US" sz="1800">
                  <a:solidFill>
                    <a:srgbClr val="737373"/>
                  </a:solidFill>
                  <a:latin typeface="Accordion Black"/>
                </a:rPr>
                <a:t>BACKGROUND AND SIGNIFICANCE</a:t>
              </a:r>
            </a:p>
          </p:txBody>
        </p:sp>
      </p:grpSp>
      <p:grpSp>
        <p:nvGrpSpPr>
          <p:cNvPr id="98" name="Group 98"/>
          <p:cNvGrpSpPr/>
          <p:nvPr/>
        </p:nvGrpSpPr>
        <p:grpSpPr>
          <a:xfrm>
            <a:off x="9809242" y="3444792"/>
            <a:ext cx="5906145" cy="1460689"/>
            <a:chOff x="0" y="-9243"/>
            <a:chExt cx="7874860" cy="1947583"/>
          </a:xfrm>
        </p:grpSpPr>
        <p:grpSp>
          <p:nvGrpSpPr>
            <p:cNvPr id="99" name="Group 99"/>
            <p:cNvGrpSpPr/>
            <p:nvPr/>
          </p:nvGrpSpPr>
          <p:grpSpPr>
            <a:xfrm>
              <a:off x="184209" y="184209"/>
              <a:ext cx="1363205" cy="1363205"/>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01" name="TextBox 10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2" name="Group 102"/>
            <p:cNvGrpSpPr/>
            <p:nvPr/>
          </p:nvGrpSpPr>
          <p:grpSpPr>
            <a:xfrm>
              <a:off x="0" y="0"/>
              <a:ext cx="1731623" cy="1731623"/>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104" name="TextBox 10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5" name="TextBox 105"/>
            <p:cNvSpPr txBox="1"/>
            <p:nvPr/>
          </p:nvSpPr>
          <p:spPr>
            <a:xfrm>
              <a:off x="315370" y="279985"/>
              <a:ext cx="1100883" cy="1007745"/>
            </a:xfrm>
            <a:prstGeom prst="rect">
              <a:avLst/>
            </a:prstGeom>
          </p:spPr>
          <p:txBody>
            <a:bodyPr lIns="0" tIns="0" rIns="0" bIns="0" rtlCol="0" anchor="t">
              <a:spAutoFit/>
            </a:bodyPr>
            <a:lstStyle/>
            <a:p>
              <a:pPr algn="ctr">
                <a:lnSpc>
                  <a:spcPts val="6720"/>
                </a:lnSpc>
              </a:pPr>
              <a:r>
                <a:rPr lang="en-US" sz="4200">
                  <a:solidFill>
                    <a:srgbClr val="FFFFFF"/>
                  </a:solidFill>
                  <a:latin typeface="字由点字典黑 Heavy"/>
                </a:rPr>
                <a:t>02</a:t>
              </a:r>
            </a:p>
          </p:txBody>
        </p:sp>
        <p:sp>
          <p:nvSpPr>
            <p:cNvPr id="106" name="TextBox 106"/>
            <p:cNvSpPr txBox="1"/>
            <p:nvPr/>
          </p:nvSpPr>
          <p:spPr>
            <a:xfrm>
              <a:off x="2226923" y="-9243"/>
              <a:ext cx="5647937" cy="1126461"/>
            </a:xfrm>
            <a:prstGeom prst="rect">
              <a:avLst/>
            </a:prstGeom>
          </p:spPr>
          <p:txBody>
            <a:bodyPr lIns="0" tIns="0" rIns="0" bIns="0" rtlCol="0" anchor="t">
              <a:spAutoFit/>
            </a:bodyPr>
            <a:lstStyle/>
            <a:p>
              <a:pPr algn="l">
                <a:lnSpc>
                  <a:spcPts val="7200"/>
                </a:lnSpc>
              </a:pPr>
              <a:r>
                <a:rPr lang="zh-CN" altLang="en-US" sz="4500" dirty="0">
                  <a:solidFill>
                    <a:srgbClr val="000000"/>
                  </a:solidFill>
                  <a:ea typeface="字由点字典黑 Bold"/>
                </a:rPr>
                <a:t>研究思路</a:t>
              </a:r>
              <a:endParaRPr lang="en-US" sz="4500" dirty="0">
                <a:solidFill>
                  <a:srgbClr val="000000"/>
                </a:solidFill>
                <a:ea typeface="字由点字典黑 Bold"/>
              </a:endParaRPr>
            </a:p>
          </p:txBody>
        </p:sp>
        <p:sp>
          <p:nvSpPr>
            <p:cNvPr id="107" name="TextBox 107"/>
            <p:cNvSpPr txBox="1"/>
            <p:nvPr/>
          </p:nvSpPr>
          <p:spPr>
            <a:xfrm>
              <a:off x="2226923" y="1125554"/>
              <a:ext cx="5647937" cy="812786"/>
            </a:xfrm>
            <a:prstGeom prst="rect">
              <a:avLst/>
            </a:prstGeom>
          </p:spPr>
          <p:txBody>
            <a:bodyPr lIns="0" tIns="0" rIns="0" bIns="0" rtlCol="0" anchor="t">
              <a:spAutoFit/>
            </a:bodyPr>
            <a:lstStyle/>
            <a:p>
              <a:pPr>
                <a:lnSpc>
                  <a:spcPts val="2520"/>
                </a:lnSpc>
                <a:spcBef>
                  <a:spcPct val="0"/>
                </a:spcBef>
              </a:pPr>
              <a:r>
                <a:rPr lang="en-US" altLang="zh-CN" sz="1800" b="1" dirty="0">
                  <a:solidFill>
                    <a:srgbClr val="999999"/>
                  </a:solidFill>
                  <a:latin typeface="微软雅黑" panose="020B0503020204020204" charset="-122"/>
                  <a:ea typeface="微软雅黑" panose="020B0503020204020204" charset="-122"/>
                  <a:cs typeface="微软雅黑" panose="020B0503020204020204" charset="-122"/>
                  <a:sym typeface="+mn-ea"/>
                </a:rPr>
                <a:t>Research ideas</a:t>
              </a:r>
            </a:p>
            <a:p>
              <a:pPr marL="0" lvl="0" indent="0" algn="l">
                <a:lnSpc>
                  <a:spcPts val="2520"/>
                </a:lnSpc>
                <a:spcBef>
                  <a:spcPct val="0"/>
                </a:spcBef>
              </a:pPr>
              <a:endParaRPr lang="en-US" sz="1800" dirty="0">
                <a:solidFill>
                  <a:srgbClr val="737373"/>
                </a:solidFill>
                <a:latin typeface="Accordion Black"/>
              </a:endParaRPr>
            </a:p>
          </p:txBody>
        </p:sp>
      </p:grpSp>
      <p:grpSp>
        <p:nvGrpSpPr>
          <p:cNvPr id="108" name="Group 108"/>
          <p:cNvGrpSpPr/>
          <p:nvPr/>
        </p:nvGrpSpPr>
        <p:grpSpPr>
          <a:xfrm>
            <a:off x="9809242" y="5305677"/>
            <a:ext cx="5906145" cy="1305650"/>
            <a:chOff x="0" y="-9243"/>
            <a:chExt cx="7874860" cy="1740866"/>
          </a:xfrm>
        </p:grpSpPr>
        <p:grpSp>
          <p:nvGrpSpPr>
            <p:cNvPr id="109" name="Group 109"/>
            <p:cNvGrpSpPr/>
            <p:nvPr/>
          </p:nvGrpSpPr>
          <p:grpSpPr>
            <a:xfrm>
              <a:off x="184209" y="184209"/>
              <a:ext cx="1363205" cy="1363205"/>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11" name="TextBox 1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2" name="Group 112"/>
            <p:cNvGrpSpPr/>
            <p:nvPr/>
          </p:nvGrpSpPr>
          <p:grpSpPr>
            <a:xfrm>
              <a:off x="0" y="0"/>
              <a:ext cx="1731623" cy="1731623"/>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114" name="TextBox 1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5" name="TextBox 115"/>
            <p:cNvSpPr txBox="1"/>
            <p:nvPr/>
          </p:nvSpPr>
          <p:spPr>
            <a:xfrm>
              <a:off x="315370" y="279985"/>
              <a:ext cx="1100883" cy="1007745"/>
            </a:xfrm>
            <a:prstGeom prst="rect">
              <a:avLst/>
            </a:prstGeom>
          </p:spPr>
          <p:txBody>
            <a:bodyPr lIns="0" tIns="0" rIns="0" bIns="0" rtlCol="0" anchor="t">
              <a:spAutoFit/>
            </a:bodyPr>
            <a:lstStyle/>
            <a:p>
              <a:pPr algn="ctr">
                <a:lnSpc>
                  <a:spcPts val="6720"/>
                </a:lnSpc>
              </a:pPr>
              <a:r>
                <a:rPr lang="en-US" sz="4200">
                  <a:solidFill>
                    <a:srgbClr val="FFFFFF"/>
                  </a:solidFill>
                  <a:latin typeface="字由点字典黑 Heavy"/>
                </a:rPr>
                <a:t>03</a:t>
              </a:r>
            </a:p>
          </p:txBody>
        </p:sp>
        <p:sp>
          <p:nvSpPr>
            <p:cNvPr id="116" name="TextBox 116"/>
            <p:cNvSpPr txBox="1"/>
            <p:nvPr/>
          </p:nvSpPr>
          <p:spPr>
            <a:xfrm>
              <a:off x="2226923" y="-9243"/>
              <a:ext cx="5647937" cy="1126462"/>
            </a:xfrm>
            <a:prstGeom prst="rect">
              <a:avLst/>
            </a:prstGeom>
          </p:spPr>
          <p:txBody>
            <a:bodyPr lIns="0" tIns="0" rIns="0" bIns="0" rtlCol="0" anchor="t">
              <a:spAutoFit/>
            </a:bodyPr>
            <a:lstStyle/>
            <a:p>
              <a:pPr algn="l">
                <a:lnSpc>
                  <a:spcPts val="7200"/>
                </a:lnSpc>
              </a:pPr>
              <a:r>
                <a:rPr lang="zh-CN" altLang="en-US" sz="4500" dirty="0">
                  <a:solidFill>
                    <a:srgbClr val="000000"/>
                  </a:solidFill>
                  <a:ea typeface="字由点字典黑 Bold"/>
                </a:rPr>
                <a:t>研究方法和结果</a:t>
              </a:r>
              <a:endParaRPr lang="en-US" sz="4500" dirty="0">
                <a:solidFill>
                  <a:srgbClr val="000000"/>
                </a:solidFill>
                <a:ea typeface="字由点字典黑 Bold"/>
              </a:endParaRPr>
            </a:p>
          </p:txBody>
        </p:sp>
        <p:sp>
          <p:nvSpPr>
            <p:cNvPr id="117" name="TextBox 117"/>
            <p:cNvSpPr txBox="1"/>
            <p:nvPr/>
          </p:nvSpPr>
          <p:spPr>
            <a:xfrm>
              <a:off x="2226923" y="1125554"/>
              <a:ext cx="5647937" cy="443862"/>
            </a:xfrm>
            <a:prstGeom prst="rect">
              <a:avLst/>
            </a:prstGeom>
          </p:spPr>
          <p:txBody>
            <a:bodyPr lIns="0" tIns="0" rIns="0" bIns="0" rtlCol="0" anchor="t">
              <a:spAutoFit/>
            </a:bodyPr>
            <a:lstStyle/>
            <a:p>
              <a:pPr marL="0" lvl="0" indent="0" algn="l">
                <a:lnSpc>
                  <a:spcPts val="2520"/>
                </a:lnSpc>
                <a:spcBef>
                  <a:spcPct val="0"/>
                </a:spcBef>
              </a:pPr>
              <a:r>
                <a:rPr lang="en-US" sz="1800">
                  <a:solidFill>
                    <a:srgbClr val="737373"/>
                  </a:solidFill>
                  <a:latin typeface="Accordion Black"/>
                </a:rPr>
                <a:t>RESULTS AND DISCUSSION</a:t>
              </a:r>
            </a:p>
          </p:txBody>
        </p:sp>
      </p:grpSp>
      <p:grpSp>
        <p:nvGrpSpPr>
          <p:cNvPr id="118" name="Group 118"/>
          <p:cNvGrpSpPr/>
          <p:nvPr/>
        </p:nvGrpSpPr>
        <p:grpSpPr>
          <a:xfrm>
            <a:off x="9809242" y="7166561"/>
            <a:ext cx="5906145" cy="1305650"/>
            <a:chOff x="0" y="-9243"/>
            <a:chExt cx="7874860" cy="1740866"/>
          </a:xfrm>
        </p:grpSpPr>
        <p:grpSp>
          <p:nvGrpSpPr>
            <p:cNvPr id="119" name="Group 119"/>
            <p:cNvGrpSpPr/>
            <p:nvPr/>
          </p:nvGrpSpPr>
          <p:grpSpPr>
            <a:xfrm>
              <a:off x="184209" y="184209"/>
              <a:ext cx="1363205" cy="1363205"/>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21" name="TextBox 1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2" name="Group 122"/>
            <p:cNvGrpSpPr/>
            <p:nvPr/>
          </p:nvGrpSpPr>
          <p:grpSpPr>
            <a:xfrm>
              <a:off x="0" y="0"/>
              <a:ext cx="1731623" cy="1731623"/>
              <a:chOff x="0" y="0"/>
              <a:chExt cx="812800" cy="812800"/>
            </a:xfrm>
          </p:grpSpPr>
          <p:sp>
            <p:nvSpPr>
              <p:cNvPr id="123" name="Freeform 1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124" name="TextBox 1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5" name="TextBox 125"/>
            <p:cNvSpPr txBox="1"/>
            <p:nvPr/>
          </p:nvSpPr>
          <p:spPr>
            <a:xfrm>
              <a:off x="315370" y="279985"/>
              <a:ext cx="1100883" cy="1007745"/>
            </a:xfrm>
            <a:prstGeom prst="rect">
              <a:avLst/>
            </a:prstGeom>
          </p:spPr>
          <p:txBody>
            <a:bodyPr lIns="0" tIns="0" rIns="0" bIns="0" rtlCol="0" anchor="t">
              <a:spAutoFit/>
            </a:bodyPr>
            <a:lstStyle/>
            <a:p>
              <a:pPr algn="ctr">
                <a:lnSpc>
                  <a:spcPts val="6720"/>
                </a:lnSpc>
              </a:pPr>
              <a:r>
                <a:rPr lang="en-US" sz="4200">
                  <a:solidFill>
                    <a:srgbClr val="FFFFFF"/>
                  </a:solidFill>
                  <a:latin typeface="字由点字典黑 Heavy"/>
                </a:rPr>
                <a:t>04</a:t>
              </a:r>
            </a:p>
          </p:txBody>
        </p:sp>
        <p:sp>
          <p:nvSpPr>
            <p:cNvPr id="126" name="TextBox 126"/>
            <p:cNvSpPr txBox="1"/>
            <p:nvPr/>
          </p:nvSpPr>
          <p:spPr>
            <a:xfrm>
              <a:off x="2226923" y="-9243"/>
              <a:ext cx="5647937" cy="1126462"/>
            </a:xfrm>
            <a:prstGeom prst="rect">
              <a:avLst/>
            </a:prstGeom>
          </p:spPr>
          <p:txBody>
            <a:bodyPr lIns="0" tIns="0" rIns="0" bIns="0" rtlCol="0" anchor="t">
              <a:spAutoFit/>
            </a:bodyPr>
            <a:lstStyle/>
            <a:p>
              <a:pPr algn="l">
                <a:lnSpc>
                  <a:spcPts val="7200"/>
                </a:lnSpc>
              </a:pPr>
              <a:r>
                <a:rPr lang="zh-CN" altLang="en-US" sz="4500" dirty="0">
                  <a:solidFill>
                    <a:srgbClr val="000000"/>
                  </a:solidFill>
                  <a:ea typeface="字由点字典黑 Bold"/>
                </a:rPr>
                <a:t>收获与感悟</a:t>
              </a:r>
              <a:endParaRPr lang="en-US" sz="4500" dirty="0">
                <a:solidFill>
                  <a:srgbClr val="000000"/>
                </a:solidFill>
                <a:ea typeface="字由点字典黑 Bold"/>
              </a:endParaRPr>
            </a:p>
          </p:txBody>
        </p:sp>
        <p:sp>
          <p:nvSpPr>
            <p:cNvPr id="127" name="TextBox 127"/>
            <p:cNvSpPr txBox="1"/>
            <p:nvPr/>
          </p:nvSpPr>
          <p:spPr>
            <a:xfrm>
              <a:off x="2226923" y="1125554"/>
              <a:ext cx="5647937" cy="443862"/>
            </a:xfrm>
            <a:prstGeom prst="rect">
              <a:avLst/>
            </a:prstGeom>
          </p:spPr>
          <p:txBody>
            <a:bodyPr lIns="0" tIns="0" rIns="0" bIns="0" rtlCol="0" anchor="t">
              <a:spAutoFit/>
            </a:bodyPr>
            <a:lstStyle/>
            <a:p>
              <a:pPr marL="0" lvl="0" indent="0" algn="l">
                <a:lnSpc>
                  <a:spcPts val="2520"/>
                </a:lnSpc>
                <a:spcBef>
                  <a:spcPct val="0"/>
                </a:spcBef>
              </a:pPr>
              <a:r>
                <a:rPr lang="en-US" sz="1800">
                  <a:solidFill>
                    <a:srgbClr val="737373"/>
                  </a:solidFill>
                  <a:latin typeface="Accordion Black"/>
                </a:rPr>
                <a:t>CONCLUSION AND PROSPECT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6" name="Group 6"/>
          <p:cNvGrpSpPr/>
          <p:nvPr/>
        </p:nvGrpSpPr>
        <p:grpSpPr>
          <a:xfrm rot="2457281">
            <a:off x="8812196" y="3029025"/>
            <a:ext cx="398766" cy="3086100"/>
            <a:chOff x="0" y="0"/>
            <a:chExt cx="105025" cy="812800"/>
          </a:xfrm>
        </p:grpSpPr>
        <p:sp>
          <p:nvSpPr>
            <p:cNvPr id="7" name="Freeform 7"/>
            <p:cNvSpPr/>
            <p:nvPr/>
          </p:nvSpPr>
          <p:spPr>
            <a:xfrm>
              <a:off x="0" y="0"/>
              <a:ext cx="105025" cy="812800"/>
            </a:xfrm>
            <a:custGeom>
              <a:avLst/>
              <a:gdLst/>
              <a:ahLst/>
              <a:cxnLst/>
              <a:rect l="l" t="t" r="r" b="b"/>
              <a:pathLst>
                <a:path w="105025" h="812800">
                  <a:moveTo>
                    <a:pt x="0" y="0"/>
                  </a:moveTo>
                  <a:lnTo>
                    <a:pt x="105025" y="0"/>
                  </a:lnTo>
                  <a:lnTo>
                    <a:pt x="105025" y="812800"/>
                  </a:lnTo>
                  <a:lnTo>
                    <a:pt x="0" y="812800"/>
                  </a:lnTo>
                  <a:close/>
                </a:path>
              </a:pathLst>
            </a:custGeom>
            <a:solidFill>
              <a:srgbClr val="D9D9D9"/>
            </a:solidFill>
          </p:spPr>
        </p:sp>
        <p:sp>
          <p:nvSpPr>
            <p:cNvPr id="8" name="TextBox 8"/>
            <p:cNvSpPr txBox="1"/>
            <p:nvPr/>
          </p:nvSpPr>
          <p:spPr>
            <a:xfrm>
              <a:off x="0" y="-38100"/>
              <a:ext cx="105025"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18379763" cy="10287000"/>
            <a:chOff x="0" y="0"/>
            <a:chExt cx="24506350" cy="13716000"/>
          </a:xfrm>
        </p:grpSpPr>
        <p:grpSp>
          <p:nvGrpSpPr>
            <p:cNvPr id="10" name="Group 10"/>
            <p:cNvGrpSpPr/>
            <p:nvPr/>
          </p:nvGrpSpPr>
          <p:grpSpPr>
            <a:xfrm>
              <a:off x="0" y="0"/>
              <a:ext cx="24384000" cy="215022"/>
              <a:chOff x="0" y="0"/>
              <a:chExt cx="4816593" cy="42474"/>
            </a:xfrm>
          </p:grpSpPr>
          <p:sp>
            <p:nvSpPr>
              <p:cNvPr id="11" name="Freeform 11"/>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12" name="TextBox 12"/>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79152" y="63020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76144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3296723"/>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3427966"/>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8629761"/>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8761004"/>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4629982"/>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4761225"/>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9963021"/>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10094264"/>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1963463"/>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2094706"/>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5963242"/>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6094485"/>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11296281"/>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11427524"/>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7296502"/>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7427745"/>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279152" y="12629540"/>
              <a:ext cx="456256" cy="456256"/>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9" name="TextBox 6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70" name="Group 70"/>
            <p:cNvGrpSpPr/>
            <p:nvPr/>
          </p:nvGrpSpPr>
          <p:grpSpPr>
            <a:xfrm rot="553339">
              <a:off x="7583" y="12760783"/>
              <a:ext cx="543138" cy="138439"/>
              <a:chOff x="0" y="0"/>
              <a:chExt cx="147751" cy="37660"/>
            </a:xfrm>
          </p:grpSpPr>
          <p:sp>
            <p:nvSpPr>
              <p:cNvPr id="71" name="Freeform 7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72" name="TextBox 7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73" name="Group 73"/>
            <p:cNvGrpSpPr/>
            <p:nvPr/>
          </p:nvGrpSpPr>
          <p:grpSpPr>
            <a:xfrm>
              <a:off x="0" y="13500978"/>
              <a:ext cx="24384000" cy="215022"/>
              <a:chOff x="0" y="0"/>
              <a:chExt cx="4816593" cy="42474"/>
            </a:xfrm>
          </p:grpSpPr>
          <p:sp>
            <p:nvSpPr>
              <p:cNvPr id="74" name="Freeform 74"/>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75" name="TextBox 75"/>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6" name="Group 76"/>
            <p:cNvGrpSpPr/>
            <p:nvPr/>
          </p:nvGrpSpPr>
          <p:grpSpPr>
            <a:xfrm>
              <a:off x="24148870" y="0"/>
              <a:ext cx="357480" cy="13716000"/>
              <a:chOff x="0" y="0"/>
              <a:chExt cx="70613" cy="2709333"/>
            </a:xfrm>
          </p:grpSpPr>
          <p:sp>
            <p:nvSpPr>
              <p:cNvPr id="77" name="Freeform 77"/>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8" name="TextBox 78"/>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21623711" y="858331"/>
              <a:ext cx="337709" cy="578975"/>
              <a:chOff x="0" y="0"/>
              <a:chExt cx="796036" cy="1364742"/>
            </a:xfrm>
          </p:grpSpPr>
          <p:sp>
            <p:nvSpPr>
              <p:cNvPr id="80" name="Freeform 80"/>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81" name="Group 81"/>
            <p:cNvGrpSpPr/>
            <p:nvPr/>
          </p:nvGrpSpPr>
          <p:grpSpPr>
            <a:xfrm>
              <a:off x="22233628" y="858331"/>
              <a:ext cx="337709" cy="578975"/>
              <a:chOff x="0" y="0"/>
              <a:chExt cx="796036" cy="1364742"/>
            </a:xfrm>
          </p:grpSpPr>
          <p:sp>
            <p:nvSpPr>
              <p:cNvPr id="82" name="Freeform 82"/>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83" name="Group 83"/>
            <p:cNvGrpSpPr/>
            <p:nvPr/>
          </p:nvGrpSpPr>
          <p:grpSpPr>
            <a:xfrm>
              <a:off x="22843546" y="858331"/>
              <a:ext cx="337709" cy="578975"/>
              <a:chOff x="0" y="0"/>
              <a:chExt cx="796036" cy="1364742"/>
            </a:xfrm>
          </p:grpSpPr>
          <p:sp>
            <p:nvSpPr>
              <p:cNvPr id="84" name="Freeform 8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85" name="Group 85"/>
          <p:cNvGrpSpPr/>
          <p:nvPr/>
        </p:nvGrpSpPr>
        <p:grpSpPr>
          <a:xfrm>
            <a:off x="1028700" y="379341"/>
            <a:ext cx="1298718" cy="1298718"/>
            <a:chOff x="0" y="0"/>
            <a:chExt cx="1731623" cy="1731623"/>
          </a:xfrm>
        </p:grpSpPr>
        <p:grpSp>
          <p:nvGrpSpPr>
            <p:cNvPr id="86" name="Group 86"/>
            <p:cNvGrpSpPr/>
            <p:nvPr/>
          </p:nvGrpSpPr>
          <p:grpSpPr>
            <a:xfrm>
              <a:off x="184209" y="184209"/>
              <a:ext cx="1363205" cy="1363205"/>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8" name="TextBox 8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9" name="Group 89"/>
            <p:cNvGrpSpPr/>
            <p:nvPr/>
          </p:nvGrpSpPr>
          <p:grpSpPr>
            <a:xfrm>
              <a:off x="0" y="0"/>
              <a:ext cx="1731623" cy="1731623"/>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91" name="TextBox 9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2" name="Freeform 92"/>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3" name="Group 93"/>
          <p:cNvGrpSpPr/>
          <p:nvPr/>
        </p:nvGrpSpPr>
        <p:grpSpPr>
          <a:xfrm>
            <a:off x="8790174" y="2117499"/>
            <a:ext cx="2785603" cy="2785603"/>
            <a:chOff x="0" y="0"/>
            <a:chExt cx="812800" cy="812800"/>
          </a:xfrm>
        </p:grpSpPr>
        <p:sp>
          <p:nvSpPr>
            <p:cNvPr id="94" name="Freeform 94"/>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4AAD"/>
            </a:solidFill>
          </p:spPr>
        </p:sp>
        <p:sp>
          <p:nvSpPr>
            <p:cNvPr id="95" name="TextBox 95"/>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96" name="Group 96"/>
          <p:cNvGrpSpPr/>
          <p:nvPr/>
        </p:nvGrpSpPr>
        <p:grpSpPr>
          <a:xfrm>
            <a:off x="9110704" y="2438029"/>
            <a:ext cx="2144544" cy="2144544"/>
            <a:chOff x="0" y="0"/>
            <a:chExt cx="812800" cy="812800"/>
          </a:xfrm>
        </p:grpSpPr>
        <p:sp>
          <p:nvSpPr>
            <p:cNvPr id="97" name="Freeform 97"/>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FFFFF"/>
            </a:solidFill>
          </p:spPr>
        </p:sp>
        <p:sp>
          <p:nvSpPr>
            <p:cNvPr id="98" name="TextBox 98"/>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99" name="Group 99"/>
          <p:cNvGrpSpPr/>
          <p:nvPr/>
        </p:nvGrpSpPr>
        <p:grpSpPr>
          <a:xfrm>
            <a:off x="6338271" y="4273210"/>
            <a:ext cx="2785603" cy="2785603"/>
            <a:chOff x="0" y="0"/>
            <a:chExt cx="812800" cy="812800"/>
          </a:xfrm>
        </p:grpSpPr>
        <p:sp>
          <p:nvSpPr>
            <p:cNvPr id="100" name="Freeform 100"/>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4AAD"/>
            </a:solidFill>
          </p:spPr>
        </p:sp>
        <p:sp>
          <p:nvSpPr>
            <p:cNvPr id="101" name="TextBox 101"/>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102" name="Group 102"/>
          <p:cNvGrpSpPr/>
          <p:nvPr/>
        </p:nvGrpSpPr>
        <p:grpSpPr>
          <a:xfrm>
            <a:off x="6658800" y="4593740"/>
            <a:ext cx="2144544" cy="2144544"/>
            <a:chOff x="0" y="0"/>
            <a:chExt cx="812800" cy="812800"/>
          </a:xfrm>
        </p:grpSpPr>
        <p:sp>
          <p:nvSpPr>
            <p:cNvPr id="103" name="Freeform 103"/>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FFFFF"/>
            </a:solidFill>
          </p:spPr>
        </p:sp>
        <p:sp>
          <p:nvSpPr>
            <p:cNvPr id="104" name="TextBox 104"/>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105" name="Group 105"/>
          <p:cNvGrpSpPr/>
          <p:nvPr/>
        </p:nvGrpSpPr>
        <p:grpSpPr>
          <a:xfrm>
            <a:off x="1028700" y="3531079"/>
            <a:ext cx="5407003" cy="5417625"/>
            <a:chOff x="0" y="-161925"/>
            <a:chExt cx="7209338" cy="7223500"/>
          </a:xfrm>
        </p:grpSpPr>
        <p:sp>
          <p:nvSpPr>
            <p:cNvPr id="106" name="TextBox 106"/>
            <p:cNvSpPr txBox="1"/>
            <p:nvPr/>
          </p:nvSpPr>
          <p:spPr>
            <a:xfrm>
              <a:off x="0" y="878014"/>
              <a:ext cx="6764158" cy="904663"/>
            </a:xfrm>
            <a:prstGeom prst="rect">
              <a:avLst/>
            </a:prstGeom>
          </p:spPr>
          <p:txBody>
            <a:bodyPr lIns="0" tIns="0" rIns="0" bIns="0" rtlCol="0" anchor="t">
              <a:spAutoFit/>
            </a:bodyPr>
            <a:lstStyle/>
            <a:p>
              <a:pPr algn="l">
                <a:lnSpc>
                  <a:spcPts val="6080"/>
                </a:lnSpc>
              </a:pPr>
              <a:r>
                <a:rPr lang="en-US" sz="3800">
                  <a:solidFill>
                    <a:srgbClr val="000000"/>
                  </a:solidFill>
                  <a:ea typeface="字由点字典黑 Bold"/>
                </a:rPr>
                <a:t>未来研究方向</a:t>
              </a:r>
            </a:p>
          </p:txBody>
        </p:sp>
        <p:sp>
          <p:nvSpPr>
            <p:cNvPr id="107" name="TextBox 107"/>
            <p:cNvSpPr txBox="1"/>
            <p:nvPr/>
          </p:nvSpPr>
          <p:spPr>
            <a:xfrm>
              <a:off x="0" y="1971207"/>
              <a:ext cx="6764158" cy="5090368"/>
            </a:xfrm>
            <a:prstGeom prst="rect">
              <a:avLst/>
            </a:prstGeom>
          </p:spPr>
          <p:txBody>
            <a:bodyPr lIns="0" tIns="0" rIns="0" bIns="0" rtlCol="0" anchor="t">
              <a:spAutoFit/>
            </a:bodyPr>
            <a:lstStyle/>
            <a:p>
              <a:pPr marL="457200" indent="-457200" algn="l">
                <a:lnSpc>
                  <a:spcPts val="3040"/>
                </a:lnSpc>
                <a:buAutoNum type="arabicPeriod"/>
              </a:pPr>
              <a:r>
                <a:rPr lang="zh-CN" altLang="en-US" sz="1900" dirty="0">
                  <a:solidFill>
                    <a:srgbClr val="000000"/>
                  </a:solidFill>
                  <a:ea typeface="字由点字典黑 Light"/>
                </a:rPr>
                <a:t>改进分类器性能：可以进一步改进现有的分类器，如逻辑回归模型和深度学习技术，以提高其在隐私恶意软件分类中的性能。可以尝试使用更复杂的神经网络架构或集成学习方法来提高分类器的准确性和鲁棒性。</a:t>
              </a:r>
              <a:endParaRPr lang="en-US" altLang="zh-CN" sz="1900" dirty="0">
                <a:solidFill>
                  <a:srgbClr val="000000"/>
                </a:solidFill>
                <a:ea typeface="字由点字典黑 Light"/>
              </a:endParaRPr>
            </a:p>
            <a:p>
              <a:pPr marL="457200" indent="-457200" algn="l">
                <a:lnSpc>
                  <a:spcPts val="3040"/>
                </a:lnSpc>
                <a:buAutoNum type="arabicPeriod"/>
              </a:pPr>
              <a:r>
                <a:rPr lang="en-US" altLang="zh-CN" sz="1900" dirty="0">
                  <a:solidFill>
                    <a:srgbClr val="000000"/>
                  </a:solidFill>
                  <a:ea typeface="字由点字典黑 Light"/>
                </a:rPr>
                <a:t>2. </a:t>
              </a:r>
              <a:r>
                <a:rPr lang="zh-CN" altLang="en-US" sz="1900" dirty="0">
                  <a:solidFill>
                    <a:srgbClr val="000000"/>
                  </a:solidFill>
                  <a:ea typeface="字由点字典黑 Light"/>
                </a:rPr>
                <a:t>多类别分类问题：目前的研究主要集中在二分类问题上，即将恶意软件与良性软件进行区分。后续研究可以探索如何将恶意软件进一步分类为不同的类别和家族，以更好地理解和应对隐私恶意软件的多样性。</a:t>
              </a:r>
              <a:endParaRPr lang="en-US" sz="1900" dirty="0">
                <a:solidFill>
                  <a:srgbClr val="000000"/>
                </a:solidFill>
                <a:ea typeface="字由点字典黑 Light"/>
              </a:endParaRPr>
            </a:p>
          </p:txBody>
        </p:sp>
        <p:sp>
          <p:nvSpPr>
            <p:cNvPr id="108" name="TextBox 108"/>
            <p:cNvSpPr txBox="1"/>
            <p:nvPr/>
          </p:nvSpPr>
          <p:spPr>
            <a:xfrm>
              <a:off x="0" y="-161925"/>
              <a:ext cx="7209338" cy="1007745"/>
            </a:xfrm>
            <a:prstGeom prst="rect">
              <a:avLst/>
            </a:prstGeom>
          </p:spPr>
          <p:txBody>
            <a:bodyPr lIns="0" tIns="0" rIns="0" bIns="0" rtlCol="0" anchor="t">
              <a:spAutoFit/>
            </a:bodyPr>
            <a:lstStyle/>
            <a:p>
              <a:pPr algn="l">
                <a:lnSpc>
                  <a:spcPts val="6720"/>
                </a:lnSpc>
              </a:pPr>
              <a:r>
                <a:rPr lang="en-US" sz="4200">
                  <a:solidFill>
                    <a:srgbClr val="004AAD"/>
                  </a:solidFill>
                  <a:latin typeface="字由点字典黑 Heavy"/>
                </a:rPr>
                <a:t>01</a:t>
              </a:r>
            </a:p>
          </p:txBody>
        </p:sp>
        <p:sp>
          <p:nvSpPr>
            <p:cNvPr id="109" name="AutoShape 109"/>
            <p:cNvSpPr/>
            <p:nvPr/>
          </p:nvSpPr>
          <p:spPr>
            <a:xfrm>
              <a:off x="0" y="820420"/>
              <a:ext cx="1259527" cy="0"/>
            </a:xfrm>
            <a:prstGeom prst="line">
              <a:avLst/>
            </a:prstGeom>
            <a:ln w="50800" cap="flat">
              <a:solidFill>
                <a:srgbClr val="004AAD"/>
              </a:solidFill>
              <a:prstDash val="solid"/>
              <a:headEnd type="none" w="sm" len="sm"/>
              <a:tailEnd type="none" w="sm" len="sm"/>
            </a:ln>
          </p:spPr>
        </p:sp>
      </p:grpSp>
      <p:grpSp>
        <p:nvGrpSpPr>
          <p:cNvPr id="110" name="Group 110"/>
          <p:cNvGrpSpPr/>
          <p:nvPr/>
        </p:nvGrpSpPr>
        <p:grpSpPr>
          <a:xfrm>
            <a:off x="11852297" y="1867144"/>
            <a:ext cx="5407003" cy="5567898"/>
            <a:chOff x="0" y="-161925"/>
            <a:chExt cx="7209338" cy="5171658"/>
          </a:xfrm>
        </p:grpSpPr>
        <p:sp>
          <p:nvSpPr>
            <p:cNvPr id="111" name="TextBox 111"/>
            <p:cNvSpPr txBox="1"/>
            <p:nvPr/>
          </p:nvSpPr>
          <p:spPr>
            <a:xfrm>
              <a:off x="0" y="878014"/>
              <a:ext cx="7209338" cy="904663"/>
            </a:xfrm>
            <a:prstGeom prst="rect">
              <a:avLst/>
            </a:prstGeom>
          </p:spPr>
          <p:txBody>
            <a:bodyPr lIns="0" tIns="0" rIns="0" bIns="0" rtlCol="0" anchor="t">
              <a:spAutoFit/>
            </a:bodyPr>
            <a:lstStyle/>
            <a:p>
              <a:pPr algn="l">
                <a:lnSpc>
                  <a:spcPts val="6080"/>
                </a:lnSpc>
              </a:pPr>
              <a:r>
                <a:rPr lang="en-US" sz="3800">
                  <a:solidFill>
                    <a:srgbClr val="000000"/>
                  </a:solidFill>
                  <a:ea typeface="字由点字典黑 Bold"/>
                </a:rPr>
                <a:t>研究方法改进</a:t>
              </a:r>
            </a:p>
          </p:txBody>
        </p:sp>
        <p:sp>
          <p:nvSpPr>
            <p:cNvPr id="112" name="TextBox 112"/>
            <p:cNvSpPr txBox="1"/>
            <p:nvPr/>
          </p:nvSpPr>
          <p:spPr>
            <a:xfrm>
              <a:off x="0" y="1971207"/>
              <a:ext cx="7209338" cy="3038526"/>
            </a:xfrm>
            <a:prstGeom prst="rect">
              <a:avLst/>
            </a:prstGeom>
          </p:spPr>
          <p:txBody>
            <a:bodyPr lIns="0" tIns="0" rIns="0" bIns="0" rtlCol="0" anchor="t">
              <a:spAutoFit/>
            </a:bodyPr>
            <a:lstStyle/>
            <a:p>
              <a:pPr algn="l">
                <a:lnSpc>
                  <a:spcPts val="3040"/>
                </a:lnSpc>
              </a:pPr>
              <a:r>
                <a:rPr lang="en-US" altLang="zh-CN" sz="1900" dirty="0">
                  <a:solidFill>
                    <a:srgbClr val="000000"/>
                  </a:solidFill>
                  <a:ea typeface="字由点字典黑 Light"/>
                </a:rPr>
                <a:t>3. </a:t>
              </a:r>
              <a:r>
                <a:rPr lang="zh-CN" altLang="en-US" sz="1900" dirty="0">
                  <a:solidFill>
                    <a:srgbClr val="000000"/>
                  </a:solidFill>
                  <a:ea typeface="字由点字典黑 Light"/>
                </a:rPr>
                <a:t>数据集和实验设置不明确：文章没有提供数据集的详细信息，也没有说明实验设置和参数选择的依据，使得读者无法评估实验的可靠性和可重复性。</a:t>
              </a:r>
              <a:r>
                <a:rPr lang="en-US" altLang="zh-CN" sz="1900" dirty="0">
                  <a:solidFill>
                    <a:srgbClr val="000000"/>
                  </a:solidFill>
                  <a:ea typeface="字由点字典黑 Light"/>
                </a:rPr>
                <a:t>4. </a:t>
              </a:r>
              <a:r>
                <a:rPr lang="zh-CN" altLang="en-US" sz="1900" dirty="0">
                  <a:solidFill>
                    <a:srgbClr val="000000"/>
                  </a:solidFill>
                  <a:ea typeface="字由点字典黑 Light"/>
                </a:rPr>
                <a:t>结果和讨论不充分：文章对于实验结果的描述和讨论比较简单，没有深入分析和解释实验结果的原因和影响。</a:t>
              </a:r>
              <a:endParaRPr lang="en-US" sz="1900" dirty="0">
                <a:solidFill>
                  <a:srgbClr val="000000"/>
                </a:solidFill>
                <a:ea typeface="字由点字典黑 Light"/>
              </a:endParaRPr>
            </a:p>
          </p:txBody>
        </p:sp>
        <p:sp>
          <p:nvSpPr>
            <p:cNvPr id="113" name="TextBox 113"/>
            <p:cNvSpPr txBox="1"/>
            <p:nvPr/>
          </p:nvSpPr>
          <p:spPr>
            <a:xfrm>
              <a:off x="0" y="-161925"/>
              <a:ext cx="7209338" cy="1007745"/>
            </a:xfrm>
            <a:prstGeom prst="rect">
              <a:avLst/>
            </a:prstGeom>
          </p:spPr>
          <p:txBody>
            <a:bodyPr lIns="0" tIns="0" rIns="0" bIns="0" rtlCol="0" anchor="t">
              <a:spAutoFit/>
            </a:bodyPr>
            <a:lstStyle/>
            <a:p>
              <a:pPr algn="l">
                <a:lnSpc>
                  <a:spcPts val="6720"/>
                </a:lnSpc>
              </a:pPr>
              <a:r>
                <a:rPr lang="en-US" sz="4200">
                  <a:solidFill>
                    <a:srgbClr val="004AAD"/>
                  </a:solidFill>
                  <a:latin typeface="字由点字典黑 Heavy"/>
                </a:rPr>
                <a:t>02</a:t>
              </a:r>
            </a:p>
          </p:txBody>
        </p:sp>
        <p:sp>
          <p:nvSpPr>
            <p:cNvPr id="114" name="AutoShape 114"/>
            <p:cNvSpPr/>
            <p:nvPr/>
          </p:nvSpPr>
          <p:spPr>
            <a:xfrm>
              <a:off x="0" y="820420"/>
              <a:ext cx="1259527" cy="0"/>
            </a:xfrm>
            <a:prstGeom prst="line">
              <a:avLst/>
            </a:prstGeom>
            <a:ln w="50800" cap="flat">
              <a:solidFill>
                <a:srgbClr val="004AAD"/>
              </a:solidFill>
              <a:prstDash val="solid"/>
              <a:headEnd type="none" w="sm" len="sm"/>
              <a:tailEnd type="none" w="sm" len="sm"/>
            </a:ln>
          </p:spPr>
        </p:sp>
      </p:grpSp>
      <p:sp>
        <p:nvSpPr>
          <p:cNvPr id="120" name="Freeform 120"/>
          <p:cNvSpPr/>
          <p:nvPr/>
        </p:nvSpPr>
        <p:spPr>
          <a:xfrm>
            <a:off x="9566895" y="2742834"/>
            <a:ext cx="1213349" cy="1353635"/>
          </a:xfrm>
          <a:custGeom>
            <a:avLst/>
            <a:gdLst/>
            <a:ahLst/>
            <a:cxnLst/>
            <a:rect l="l" t="t" r="r" b="b"/>
            <a:pathLst>
              <a:path w="1213349" h="1353635">
                <a:moveTo>
                  <a:pt x="0" y="0"/>
                </a:moveTo>
                <a:lnTo>
                  <a:pt x="1213349" y="0"/>
                </a:lnTo>
                <a:lnTo>
                  <a:pt x="1213349" y="1353635"/>
                </a:lnTo>
                <a:lnTo>
                  <a:pt x="0" y="13536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1" name="Freeform 121"/>
          <p:cNvSpPr/>
          <p:nvPr/>
        </p:nvSpPr>
        <p:spPr>
          <a:xfrm>
            <a:off x="7003813" y="4871024"/>
            <a:ext cx="1330320" cy="1423495"/>
          </a:xfrm>
          <a:custGeom>
            <a:avLst/>
            <a:gdLst/>
            <a:ahLst/>
            <a:cxnLst/>
            <a:rect l="l" t="t" r="r" b="b"/>
            <a:pathLst>
              <a:path w="1330320" h="1423495">
                <a:moveTo>
                  <a:pt x="0" y="0"/>
                </a:moveTo>
                <a:lnTo>
                  <a:pt x="1330320" y="0"/>
                </a:lnTo>
                <a:lnTo>
                  <a:pt x="1330320" y="1423494"/>
                </a:lnTo>
                <a:lnTo>
                  <a:pt x="0" y="14234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0" name="Group 130"/>
          <p:cNvGrpSpPr/>
          <p:nvPr/>
        </p:nvGrpSpPr>
        <p:grpSpPr>
          <a:xfrm>
            <a:off x="2580365" y="557567"/>
            <a:ext cx="10945605" cy="942340"/>
            <a:chOff x="0" y="0"/>
            <a:chExt cx="14594140" cy="1256453"/>
          </a:xfrm>
        </p:grpSpPr>
        <p:sp>
          <p:nvSpPr>
            <p:cNvPr id="131" name="TextBox 131"/>
            <p:cNvSpPr txBox="1"/>
            <p:nvPr/>
          </p:nvSpPr>
          <p:spPr>
            <a:xfrm>
              <a:off x="0" y="-238125"/>
              <a:ext cx="9186457" cy="1494578"/>
            </a:xfrm>
            <a:prstGeom prst="rect">
              <a:avLst/>
            </a:prstGeom>
          </p:spPr>
          <p:txBody>
            <a:bodyPr lIns="0" tIns="0" rIns="0" bIns="0" rtlCol="0" anchor="t">
              <a:spAutoFit/>
            </a:bodyPr>
            <a:lstStyle/>
            <a:p>
              <a:pPr algn="l">
                <a:lnSpc>
                  <a:spcPts val="9920"/>
                </a:lnSpc>
              </a:pPr>
              <a:r>
                <a:rPr lang="en-US" sz="6200">
                  <a:solidFill>
                    <a:srgbClr val="004AAD"/>
                  </a:solidFill>
                  <a:ea typeface="字由点字典黑 Bold"/>
                </a:rPr>
                <a:t>结论及展望</a:t>
              </a:r>
            </a:p>
          </p:txBody>
        </p:sp>
        <p:sp>
          <p:nvSpPr>
            <p:cNvPr id="132" name="TextBox 132"/>
            <p:cNvSpPr txBox="1"/>
            <p:nvPr/>
          </p:nvSpPr>
          <p:spPr>
            <a:xfrm>
              <a:off x="5407683" y="375073"/>
              <a:ext cx="9186457" cy="881380"/>
            </a:xfrm>
            <a:prstGeom prst="rect">
              <a:avLst/>
            </a:prstGeom>
          </p:spPr>
          <p:txBody>
            <a:bodyPr lIns="0" tIns="0" rIns="0" bIns="0" rtlCol="0" anchor="t">
              <a:spAutoFit/>
            </a:bodyPr>
            <a:lstStyle/>
            <a:p>
              <a:pPr marL="0" lvl="0" indent="0" algn="l">
                <a:lnSpc>
                  <a:spcPts val="5040"/>
                </a:lnSpc>
                <a:spcBef>
                  <a:spcPct val="0"/>
                </a:spcBef>
              </a:pPr>
              <a:r>
                <a:rPr lang="en-US" sz="3600">
                  <a:solidFill>
                    <a:srgbClr val="A6A6A6"/>
                  </a:solidFill>
                  <a:latin typeface="Accordion Black"/>
                </a:rPr>
                <a:t>Conclusion and prospect</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zh-CN" altLang="en-US" dirty="0"/>
          </a:p>
        </p:txBody>
      </p:sp>
      <p:grpSp>
        <p:nvGrpSpPr>
          <p:cNvPr id="3" name="Group 3"/>
          <p:cNvGrpSpPr/>
          <p:nvPr/>
        </p:nvGrpSpPr>
        <p:grpSpPr>
          <a:xfrm>
            <a:off x="0" y="0"/>
            <a:ext cx="18288000" cy="10287000"/>
            <a:chOff x="0" y="0"/>
            <a:chExt cx="2438400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13500978"/>
              <a:ext cx="24384000" cy="215022"/>
              <a:chOff x="0" y="0"/>
              <a:chExt cx="4816593" cy="42474"/>
            </a:xfrm>
          </p:grpSpPr>
          <p:sp>
            <p:nvSpPr>
              <p:cNvPr id="8" name="Freeform 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9" name="TextBox 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grpSp>
        <p:nvGrpSpPr>
          <p:cNvPr id="10" name="Group 10"/>
          <p:cNvGrpSpPr/>
          <p:nvPr/>
        </p:nvGrpSpPr>
        <p:grpSpPr>
          <a:xfrm>
            <a:off x="0" y="472652"/>
            <a:ext cx="551557" cy="9341695"/>
            <a:chOff x="0" y="0"/>
            <a:chExt cx="735409" cy="12455593"/>
          </a:xfrm>
        </p:grpSpPr>
        <p:grpSp>
          <p:nvGrpSpPr>
            <p:cNvPr id="11" name="Group 11"/>
            <p:cNvGrpSpPr/>
            <p:nvPr/>
          </p:nvGrpSpPr>
          <p:grpSpPr>
            <a:xfrm>
              <a:off x="279152" y="0"/>
              <a:ext cx="456256" cy="4562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3" name="TextBox 1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4" name="Group 14"/>
            <p:cNvGrpSpPr/>
            <p:nvPr/>
          </p:nvGrpSpPr>
          <p:grpSpPr>
            <a:xfrm rot="553339">
              <a:off x="7583" y="131243"/>
              <a:ext cx="543138" cy="138439"/>
              <a:chOff x="0" y="0"/>
              <a:chExt cx="147751" cy="37660"/>
            </a:xfrm>
          </p:grpSpPr>
          <p:sp>
            <p:nvSpPr>
              <p:cNvPr id="15" name="Freeform 1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6" name="TextBox 1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7" name="Group 17"/>
            <p:cNvGrpSpPr/>
            <p:nvPr/>
          </p:nvGrpSpPr>
          <p:grpSpPr>
            <a:xfrm>
              <a:off x="279152" y="2666519"/>
              <a:ext cx="456256" cy="45625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9" name="TextBox 1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0" name="Group 20"/>
            <p:cNvGrpSpPr/>
            <p:nvPr/>
          </p:nvGrpSpPr>
          <p:grpSpPr>
            <a:xfrm rot="553339">
              <a:off x="7583" y="2797762"/>
              <a:ext cx="543138" cy="138439"/>
              <a:chOff x="0" y="0"/>
              <a:chExt cx="147751" cy="37660"/>
            </a:xfrm>
          </p:grpSpPr>
          <p:sp>
            <p:nvSpPr>
              <p:cNvPr id="21" name="Freeform 2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2" name="TextBox 2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3" name="Group 23"/>
            <p:cNvGrpSpPr/>
            <p:nvPr/>
          </p:nvGrpSpPr>
          <p:grpSpPr>
            <a:xfrm>
              <a:off x="279152" y="7999558"/>
              <a:ext cx="456256" cy="45625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5" name="TextBox 2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6" name="Group 26"/>
            <p:cNvGrpSpPr/>
            <p:nvPr/>
          </p:nvGrpSpPr>
          <p:grpSpPr>
            <a:xfrm rot="553339">
              <a:off x="7583" y="8130801"/>
              <a:ext cx="543138" cy="138439"/>
              <a:chOff x="0" y="0"/>
              <a:chExt cx="147751" cy="37660"/>
            </a:xfrm>
          </p:grpSpPr>
          <p:sp>
            <p:nvSpPr>
              <p:cNvPr id="27" name="Freeform 2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8" name="TextBox 2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9" name="Group 29"/>
            <p:cNvGrpSpPr/>
            <p:nvPr/>
          </p:nvGrpSpPr>
          <p:grpSpPr>
            <a:xfrm>
              <a:off x="279152" y="3999779"/>
              <a:ext cx="456256" cy="45625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1" name="TextBox 3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2" name="Group 32"/>
            <p:cNvGrpSpPr/>
            <p:nvPr/>
          </p:nvGrpSpPr>
          <p:grpSpPr>
            <a:xfrm rot="553339">
              <a:off x="7583" y="4131022"/>
              <a:ext cx="543138" cy="138439"/>
              <a:chOff x="0" y="0"/>
              <a:chExt cx="147751" cy="37660"/>
            </a:xfrm>
          </p:grpSpPr>
          <p:sp>
            <p:nvSpPr>
              <p:cNvPr id="33" name="Freeform 3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4" name="TextBox 3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5" name="Group 35"/>
            <p:cNvGrpSpPr/>
            <p:nvPr/>
          </p:nvGrpSpPr>
          <p:grpSpPr>
            <a:xfrm>
              <a:off x="279152" y="9332818"/>
              <a:ext cx="456256" cy="45625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7" name="TextBox 3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8" name="Group 38"/>
            <p:cNvGrpSpPr/>
            <p:nvPr/>
          </p:nvGrpSpPr>
          <p:grpSpPr>
            <a:xfrm rot="553339">
              <a:off x="7583" y="9464061"/>
              <a:ext cx="543138" cy="138439"/>
              <a:chOff x="0" y="0"/>
              <a:chExt cx="147751" cy="37660"/>
            </a:xfrm>
          </p:grpSpPr>
          <p:sp>
            <p:nvSpPr>
              <p:cNvPr id="39" name="Freeform 3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0" name="TextBox 4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1" name="Group 41"/>
            <p:cNvGrpSpPr/>
            <p:nvPr/>
          </p:nvGrpSpPr>
          <p:grpSpPr>
            <a:xfrm>
              <a:off x="279152" y="1333260"/>
              <a:ext cx="456256" cy="45625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3" name="TextBox 4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4" name="Group 44"/>
            <p:cNvGrpSpPr/>
            <p:nvPr/>
          </p:nvGrpSpPr>
          <p:grpSpPr>
            <a:xfrm rot="553339">
              <a:off x="7583" y="1464503"/>
              <a:ext cx="543138" cy="138439"/>
              <a:chOff x="0" y="0"/>
              <a:chExt cx="147751" cy="37660"/>
            </a:xfrm>
          </p:grpSpPr>
          <p:sp>
            <p:nvSpPr>
              <p:cNvPr id="45" name="Freeform 4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6" name="TextBox 4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7" name="Group 47"/>
            <p:cNvGrpSpPr/>
            <p:nvPr/>
          </p:nvGrpSpPr>
          <p:grpSpPr>
            <a:xfrm>
              <a:off x="279152" y="5333039"/>
              <a:ext cx="456256" cy="456256"/>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9" name="TextBox 4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0" name="Group 50"/>
            <p:cNvGrpSpPr/>
            <p:nvPr/>
          </p:nvGrpSpPr>
          <p:grpSpPr>
            <a:xfrm rot="553339">
              <a:off x="7583" y="5464282"/>
              <a:ext cx="543138" cy="138439"/>
              <a:chOff x="0" y="0"/>
              <a:chExt cx="147751" cy="37660"/>
            </a:xfrm>
          </p:grpSpPr>
          <p:sp>
            <p:nvSpPr>
              <p:cNvPr id="51" name="Freeform 5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2" name="TextBox 5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3" name="Group 53"/>
            <p:cNvGrpSpPr/>
            <p:nvPr/>
          </p:nvGrpSpPr>
          <p:grpSpPr>
            <a:xfrm>
              <a:off x="279152" y="10666077"/>
              <a:ext cx="456256" cy="456256"/>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5" name="TextBox 5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6" name="Group 56"/>
            <p:cNvGrpSpPr/>
            <p:nvPr/>
          </p:nvGrpSpPr>
          <p:grpSpPr>
            <a:xfrm rot="553339">
              <a:off x="7583" y="10797321"/>
              <a:ext cx="543138" cy="138439"/>
              <a:chOff x="0" y="0"/>
              <a:chExt cx="147751" cy="37660"/>
            </a:xfrm>
          </p:grpSpPr>
          <p:sp>
            <p:nvSpPr>
              <p:cNvPr id="57" name="Freeform 5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8" name="TextBox 5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9" name="Group 59"/>
            <p:cNvGrpSpPr/>
            <p:nvPr/>
          </p:nvGrpSpPr>
          <p:grpSpPr>
            <a:xfrm>
              <a:off x="279152" y="6666298"/>
              <a:ext cx="456256" cy="45625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1" name="TextBox 6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2" name="Group 62"/>
            <p:cNvGrpSpPr/>
            <p:nvPr/>
          </p:nvGrpSpPr>
          <p:grpSpPr>
            <a:xfrm rot="553339">
              <a:off x="7583" y="6797541"/>
              <a:ext cx="543138" cy="138439"/>
              <a:chOff x="0" y="0"/>
              <a:chExt cx="147751" cy="37660"/>
            </a:xfrm>
          </p:grpSpPr>
          <p:sp>
            <p:nvSpPr>
              <p:cNvPr id="63" name="Freeform 6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4" name="TextBox 6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5" name="Group 65"/>
            <p:cNvGrpSpPr/>
            <p:nvPr/>
          </p:nvGrpSpPr>
          <p:grpSpPr>
            <a:xfrm>
              <a:off x="279152" y="11999337"/>
              <a:ext cx="456256" cy="456256"/>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7" name="TextBox 6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8" name="Group 68"/>
            <p:cNvGrpSpPr/>
            <p:nvPr/>
          </p:nvGrpSpPr>
          <p:grpSpPr>
            <a:xfrm rot="553339">
              <a:off x="7583" y="12130580"/>
              <a:ext cx="543138" cy="138439"/>
              <a:chOff x="0" y="0"/>
              <a:chExt cx="147751" cy="37660"/>
            </a:xfrm>
          </p:grpSpPr>
          <p:sp>
            <p:nvSpPr>
              <p:cNvPr id="69" name="Freeform 6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70" name="TextBox 7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grpSp>
        <p:nvGrpSpPr>
          <p:cNvPr id="71" name="Group 71"/>
          <p:cNvGrpSpPr/>
          <p:nvPr/>
        </p:nvGrpSpPr>
        <p:grpSpPr>
          <a:xfrm>
            <a:off x="1365550" y="2511488"/>
            <a:ext cx="10172340" cy="4297296"/>
            <a:chOff x="0" y="-209549"/>
            <a:chExt cx="13563120" cy="5729728"/>
          </a:xfrm>
        </p:grpSpPr>
        <p:sp>
          <p:nvSpPr>
            <p:cNvPr id="72" name="TextBox 72"/>
            <p:cNvSpPr txBox="1"/>
            <p:nvPr/>
          </p:nvSpPr>
          <p:spPr>
            <a:xfrm>
              <a:off x="0" y="2021568"/>
              <a:ext cx="13563120" cy="2440668"/>
            </a:xfrm>
            <a:prstGeom prst="rect">
              <a:avLst/>
            </a:prstGeom>
          </p:spPr>
          <p:txBody>
            <a:bodyPr lIns="0" tIns="0" rIns="0" bIns="0" rtlCol="0" anchor="t">
              <a:spAutoFit/>
            </a:bodyPr>
            <a:lstStyle/>
            <a:p>
              <a:pPr marL="0" lvl="0" indent="0" algn="l">
                <a:lnSpc>
                  <a:spcPts val="15393"/>
                </a:lnSpc>
                <a:spcBef>
                  <a:spcPct val="0"/>
                </a:spcBef>
              </a:pPr>
              <a:r>
                <a:rPr lang="en-US" sz="10995" dirty="0" err="1">
                  <a:solidFill>
                    <a:srgbClr val="000000"/>
                  </a:solidFill>
                  <a:ea typeface="字由点字典黑 Bold"/>
                </a:rPr>
                <a:t>请老师点评指正</a:t>
              </a:r>
              <a:endParaRPr lang="en-US" sz="10995" dirty="0">
                <a:solidFill>
                  <a:srgbClr val="000000"/>
                </a:solidFill>
                <a:ea typeface="字由点字典黑 Bold"/>
              </a:endParaRPr>
            </a:p>
          </p:txBody>
        </p:sp>
        <p:sp>
          <p:nvSpPr>
            <p:cNvPr id="73" name="TextBox 73"/>
            <p:cNvSpPr txBox="1"/>
            <p:nvPr/>
          </p:nvSpPr>
          <p:spPr>
            <a:xfrm>
              <a:off x="0" y="4473139"/>
              <a:ext cx="13563120" cy="1047040"/>
            </a:xfrm>
            <a:prstGeom prst="rect">
              <a:avLst/>
            </a:prstGeom>
          </p:spPr>
          <p:txBody>
            <a:bodyPr lIns="0" tIns="0" rIns="0" bIns="0" rtlCol="0" anchor="t">
              <a:spAutoFit/>
            </a:bodyPr>
            <a:lstStyle/>
            <a:p>
              <a:pPr marL="0" lvl="0" indent="0" algn="l">
                <a:lnSpc>
                  <a:spcPts val="6814"/>
                </a:lnSpc>
                <a:spcBef>
                  <a:spcPct val="0"/>
                </a:spcBef>
              </a:pPr>
              <a:endParaRPr lang="en-US" sz="4867" dirty="0">
                <a:solidFill>
                  <a:srgbClr val="004AAD"/>
                </a:solidFill>
                <a:latin typeface="Accordion Black"/>
              </a:endParaRPr>
            </a:p>
          </p:txBody>
        </p:sp>
        <p:sp>
          <p:nvSpPr>
            <p:cNvPr id="74" name="TextBox 74"/>
            <p:cNvSpPr txBox="1"/>
            <p:nvPr/>
          </p:nvSpPr>
          <p:spPr>
            <a:xfrm>
              <a:off x="0" y="-209549"/>
              <a:ext cx="13563120" cy="2489999"/>
            </a:xfrm>
            <a:prstGeom prst="rect">
              <a:avLst/>
            </a:prstGeom>
          </p:spPr>
          <p:txBody>
            <a:bodyPr lIns="0" tIns="0" rIns="0" bIns="0" rtlCol="0" anchor="t">
              <a:spAutoFit/>
            </a:bodyPr>
            <a:lstStyle/>
            <a:p>
              <a:pPr marL="0" lvl="0" indent="0" algn="l">
                <a:lnSpc>
                  <a:spcPts val="15393"/>
                </a:lnSpc>
                <a:spcBef>
                  <a:spcPct val="0"/>
                </a:spcBef>
              </a:pPr>
              <a:r>
                <a:rPr lang="zh-CN" altLang="en-US" sz="10995" dirty="0">
                  <a:solidFill>
                    <a:srgbClr val="000000"/>
                  </a:solidFill>
                  <a:ea typeface="字由点字典黑 Bold"/>
                </a:rPr>
                <a:t>汇报</a:t>
              </a:r>
              <a:r>
                <a:rPr lang="en-US" sz="10995" dirty="0" err="1">
                  <a:solidFill>
                    <a:srgbClr val="000000"/>
                  </a:solidFill>
                  <a:ea typeface="字由点字典黑 Bold"/>
                </a:rPr>
                <a:t>完毕</a:t>
              </a:r>
              <a:endParaRPr lang="en-US" sz="10995" dirty="0">
                <a:solidFill>
                  <a:srgbClr val="000000"/>
                </a:solidFill>
                <a:ea typeface="字由点字典黑 Bold"/>
              </a:endParaRPr>
            </a:p>
          </p:txBody>
        </p:sp>
        <p:sp>
          <p:nvSpPr>
            <p:cNvPr id="75" name="AutoShape 75"/>
            <p:cNvSpPr/>
            <p:nvPr/>
          </p:nvSpPr>
          <p:spPr>
            <a:xfrm>
              <a:off x="0" y="4639066"/>
              <a:ext cx="12645184" cy="0"/>
            </a:xfrm>
            <a:prstGeom prst="line">
              <a:avLst/>
            </a:prstGeom>
            <a:ln w="50800" cap="flat">
              <a:solidFill>
                <a:srgbClr val="004AAD"/>
              </a:solidFill>
              <a:prstDash val="solid"/>
              <a:headEnd type="none" w="sm" len="sm"/>
              <a:tailEnd type="none" w="sm" len="sm"/>
            </a:ln>
          </p:spPr>
        </p:sp>
      </p:grpSp>
      <p:grpSp>
        <p:nvGrpSpPr>
          <p:cNvPr id="87" name="Group 87"/>
          <p:cNvGrpSpPr/>
          <p:nvPr/>
        </p:nvGrpSpPr>
        <p:grpSpPr>
          <a:xfrm>
            <a:off x="11537891" y="-510527"/>
            <a:ext cx="11442818" cy="11442818"/>
            <a:chOff x="0" y="0"/>
            <a:chExt cx="15257091" cy="15257091"/>
          </a:xfrm>
        </p:grpSpPr>
        <p:grpSp>
          <p:nvGrpSpPr>
            <p:cNvPr id="88" name="Group 88"/>
            <p:cNvGrpSpPr/>
            <p:nvPr/>
          </p:nvGrpSpPr>
          <p:grpSpPr>
            <a:xfrm>
              <a:off x="0" y="0"/>
              <a:ext cx="15257091" cy="15257091"/>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0" name="TextBox 9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1" name="Group 91"/>
            <p:cNvGrpSpPr/>
            <p:nvPr/>
          </p:nvGrpSpPr>
          <p:grpSpPr>
            <a:xfrm>
              <a:off x="1892483" y="1314570"/>
              <a:ext cx="12627951" cy="12627951"/>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93" name="Freeform 93"/>
            <p:cNvSpPr/>
            <p:nvPr/>
          </p:nvSpPr>
          <p:spPr>
            <a:xfrm>
              <a:off x="3648330" y="6069271"/>
              <a:ext cx="4834961" cy="3118550"/>
            </a:xfrm>
            <a:custGeom>
              <a:avLst/>
              <a:gdLst/>
              <a:ahLst/>
              <a:cxnLst/>
              <a:rect l="l" t="t" r="r" b="b"/>
              <a:pathLst>
                <a:path w="4834961" h="3118550">
                  <a:moveTo>
                    <a:pt x="0" y="0"/>
                  </a:moveTo>
                  <a:lnTo>
                    <a:pt x="4834961" y="0"/>
                  </a:lnTo>
                  <a:lnTo>
                    <a:pt x="4834961" y="3118550"/>
                  </a:lnTo>
                  <a:lnTo>
                    <a:pt x="0" y="3118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1078829" y="3294985"/>
            <a:ext cx="8823028" cy="8823028"/>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1" name="TextBox 81"/>
            <p:cNvSpPr txBox="1"/>
            <p:nvPr/>
          </p:nvSpPr>
          <p:spPr>
            <a:xfrm>
              <a:off x="76200" y="47625"/>
              <a:ext cx="660400" cy="688975"/>
            </a:xfrm>
            <a:prstGeom prst="rect">
              <a:avLst/>
            </a:prstGeom>
          </p:spPr>
          <p:txBody>
            <a:bodyPr lIns="39170" tIns="39170" rIns="39170" bIns="39170" rtlCol="0" anchor="ctr"/>
            <a:lstStyle/>
            <a:p>
              <a:pPr algn="ctr">
                <a:lnSpc>
                  <a:spcPts val="2660"/>
                </a:lnSpc>
                <a:spcBef>
                  <a:spcPct val="0"/>
                </a:spcBef>
              </a:pPr>
              <a:endParaRPr/>
            </a:p>
          </p:txBody>
        </p:sp>
      </p:grpSp>
      <p:grpSp>
        <p:nvGrpSpPr>
          <p:cNvPr id="82" name="Group 82"/>
          <p:cNvGrpSpPr/>
          <p:nvPr/>
        </p:nvGrpSpPr>
        <p:grpSpPr>
          <a:xfrm>
            <a:off x="12173233" y="4055188"/>
            <a:ext cx="7302621" cy="7302621"/>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84" name="Freeform 84"/>
          <p:cNvSpPr/>
          <p:nvPr/>
        </p:nvSpPr>
        <p:spPr>
          <a:xfrm>
            <a:off x="13480919" y="6114287"/>
            <a:ext cx="4018846" cy="2592156"/>
          </a:xfrm>
          <a:custGeom>
            <a:avLst/>
            <a:gdLst/>
            <a:ahLst/>
            <a:cxnLst/>
            <a:rect l="l" t="t" r="r" b="b"/>
            <a:pathLst>
              <a:path w="4018846" h="2592156">
                <a:moveTo>
                  <a:pt x="0" y="0"/>
                </a:moveTo>
                <a:lnTo>
                  <a:pt x="4018847" y="0"/>
                </a:lnTo>
                <a:lnTo>
                  <a:pt x="4018847" y="2592156"/>
                </a:lnTo>
                <a:lnTo>
                  <a:pt x="0" y="2592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5" name="Group 85"/>
          <p:cNvGrpSpPr/>
          <p:nvPr/>
        </p:nvGrpSpPr>
        <p:grpSpPr>
          <a:xfrm>
            <a:off x="777612" y="2776252"/>
            <a:ext cx="10121343" cy="3229906"/>
            <a:chOff x="0" y="-314325"/>
            <a:chExt cx="13495123" cy="4306541"/>
          </a:xfrm>
        </p:grpSpPr>
        <p:sp>
          <p:nvSpPr>
            <p:cNvPr id="86" name="TextBox 86"/>
            <p:cNvSpPr txBox="1"/>
            <p:nvPr/>
          </p:nvSpPr>
          <p:spPr>
            <a:xfrm>
              <a:off x="0" y="-314325"/>
              <a:ext cx="4639942" cy="3764341"/>
            </a:xfrm>
            <a:prstGeom prst="rect">
              <a:avLst/>
            </a:prstGeom>
          </p:spPr>
          <p:txBody>
            <a:bodyPr lIns="0" tIns="0" rIns="0" bIns="0" rtlCol="0" anchor="t">
              <a:spAutoFit/>
            </a:bodyPr>
            <a:lstStyle/>
            <a:p>
              <a:pPr algn="ctr">
                <a:lnSpc>
                  <a:spcPts val="23806"/>
                </a:lnSpc>
              </a:pPr>
              <a:r>
                <a:rPr lang="en-US" sz="17004">
                  <a:solidFill>
                    <a:srgbClr val="004AAD"/>
                  </a:solidFill>
                  <a:latin typeface="字由点字典黑 Bold"/>
                </a:rPr>
                <a:t>01</a:t>
              </a:r>
            </a:p>
          </p:txBody>
        </p:sp>
        <p:sp>
          <p:nvSpPr>
            <p:cNvPr id="87" name="TextBox 87"/>
            <p:cNvSpPr txBox="1"/>
            <p:nvPr/>
          </p:nvSpPr>
          <p:spPr>
            <a:xfrm>
              <a:off x="4308666" y="498833"/>
              <a:ext cx="9186457" cy="1778423"/>
            </a:xfrm>
            <a:prstGeom prst="rect">
              <a:avLst/>
            </a:prstGeom>
          </p:spPr>
          <p:txBody>
            <a:bodyPr lIns="0" tIns="0" rIns="0" bIns="0" rtlCol="0" anchor="t">
              <a:spAutoFit/>
            </a:bodyPr>
            <a:lstStyle/>
            <a:p>
              <a:pPr algn="l">
                <a:lnSpc>
                  <a:spcPts val="11840"/>
                </a:lnSpc>
              </a:pPr>
              <a:r>
                <a:rPr lang="en-US" sz="7400">
                  <a:solidFill>
                    <a:srgbClr val="000000"/>
                  </a:solidFill>
                  <a:ea typeface="字由点字典黑 Bold"/>
                </a:rPr>
                <a:t>研究背景及意义</a:t>
              </a:r>
            </a:p>
          </p:txBody>
        </p:sp>
        <p:sp>
          <p:nvSpPr>
            <p:cNvPr id="88" name="TextBox 88"/>
            <p:cNvSpPr txBox="1"/>
            <p:nvPr/>
          </p:nvSpPr>
          <p:spPr>
            <a:xfrm>
              <a:off x="4308666" y="2248637"/>
              <a:ext cx="9186457" cy="7429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737373"/>
                  </a:solidFill>
                  <a:latin typeface="Accordion Black"/>
                </a:rPr>
                <a:t>BACKGROUND AND SIGNIFICANCE</a:t>
              </a:r>
            </a:p>
          </p:txBody>
        </p:sp>
        <p:sp>
          <p:nvSpPr>
            <p:cNvPr id="89" name="TextBox 89"/>
            <p:cNvSpPr txBox="1"/>
            <p:nvPr/>
          </p:nvSpPr>
          <p:spPr>
            <a:xfrm>
              <a:off x="692719" y="3521660"/>
              <a:ext cx="12645183" cy="470556"/>
            </a:xfrm>
            <a:prstGeom prst="rect">
              <a:avLst/>
            </a:prstGeom>
          </p:spPr>
          <p:txBody>
            <a:bodyPr lIns="0" tIns="0" rIns="0" bIns="0" rtlCol="0" anchor="t">
              <a:spAutoFit/>
            </a:bodyPr>
            <a:lstStyle/>
            <a:p>
              <a:pPr algn="l">
                <a:lnSpc>
                  <a:spcPts val="3040"/>
                </a:lnSpc>
              </a:pPr>
              <a:endParaRPr lang="en-US" sz="1900" dirty="0">
                <a:solidFill>
                  <a:srgbClr val="A6A6A6"/>
                </a:solidFill>
                <a:ea typeface="字由点字典黑 Light"/>
              </a:endParaRPr>
            </a:p>
          </p:txBody>
        </p:sp>
        <p:sp>
          <p:nvSpPr>
            <p:cNvPr id="90" name="AutoShape 90"/>
            <p:cNvSpPr/>
            <p:nvPr/>
          </p:nvSpPr>
          <p:spPr>
            <a:xfrm>
              <a:off x="692718" y="3424517"/>
              <a:ext cx="12645184" cy="0"/>
            </a:xfrm>
            <a:prstGeom prst="line">
              <a:avLst/>
            </a:prstGeom>
            <a:ln w="50800" cap="flat">
              <a:solidFill>
                <a:srgbClr val="004AAD"/>
              </a:solidFill>
              <a:prstDash val="solid"/>
              <a:headEnd type="none" w="sm" len="sm"/>
              <a:tailEnd type="none" w="sm" len="sm"/>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0" name="Group 90"/>
          <p:cNvGrpSpPr/>
          <p:nvPr/>
        </p:nvGrpSpPr>
        <p:grpSpPr>
          <a:xfrm>
            <a:off x="1094985" y="1999309"/>
            <a:ext cx="16098026" cy="1597947"/>
            <a:chOff x="0" y="0"/>
            <a:chExt cx="11274317" cy="3246316"/>
          </a:xfrm>
        </p:grpSpPr>
        <p:grpSp>
          <p:nvGrpSpPr>
            <p:cNvPr id="91" name="Group 91"/>
            <p:cNvGrpSpPr/>
            <p:nvPr/>
          </p:nvGrpSpPr>
          <p:grpSpPr>
            <a:xfrm>
              <a:off x="257546" y="0"/>
              <a:ext cx="11016771" cy="3246316"/>
              <a:chOff x="0" y="0"/>
              <a:chExt cx="2176152" cy="641248"/>
            </a:xfrm>
          </p:grpSpPr>
          <p:sp>
            <p:nvSpPr>
              <p:cNvPr id="92" name="Freeform 92"/>
              <p:cNvSpPr/>
              <p:nvPr/>
            </p:nvSpPr>
            <p:spPr>
              <a:xfrm>
                <a:off x="0" y="0"/>
                <a:ext cx="2176152" cy="641248"/>
              </a:xfrm>
              <a:custGeom>
                <a:avLst/>
                <a:gdLst/>
                <a:ahLst/>
                <a:cxnLst/>
                <a:rect l="l" t="t" r="r" b="b"/>
                <a:pathLst>
                  <a:path w="2176152" h="641248">
                    <a:moveTo>
                      <a:pt x="0" y="0"/>
                    </a:moveTo>
                    <a:lnTo>
                      <a:pt x="2176152" y="0"/>
                    </a:lnTo>
                    <a:lnTo>
                      <a:pt x="2176152" y="641248"/>
                    </a:lnTo>
                    <a:lnTo>
                      <a:pt x="0" y="641248"/>
                    </a:lnTo>
                    <a:close/>
                  </a:path>
                </a:pathLst>
              </a:custGeom>
              <a:solidFill>
                <a:srgbClr val="000000">
                  <a:alpha val="0"/>
                </a:srgbClr>
              </a:solidFill>
              <a:ln w="38100" cap="sq">
                <a:solidFill>
                  <a:srgbClr val="004AAD"/>
                </a:solidFill>
                <a:prstDash val="solid"/>
                <a:miter/>
              </a:ln>
            </p:spPr>
          </p:sp>
          <p:sp>
            <p:nvSpPr>
              <p:cNvPr id="93" name="TextBox 93"/>
              <p:cNvSpPr txBox="1"/>
              <p:nvPr/>
            </p:nvSpPr>
            <p:spPr>
              <a:xfrm>
                <a:off x="0" y="-38100"/>
                <a:ext cx="2176152" cy="679348"/>
              </a:xfrm>
              <a:prstGeom prst="rect">
                <a:avLst/>
              </a:prstGeom>
            </p:spPr>
            <p:txBody>
              <a:bodyPr lIns="50800" tIns="50800" rIns="50800" bIns="50800" rtlCol="0" anchor="ctr"/>
              <a:lstStyle/>
              <a:p>
                <a:pPr algn="ctr">
                  <a:lnSpc>
                    <a:spcPts val="2659"/>
                  </a:lnSpc>
                </a:pPr>
                <a:endParaRPr/>
              </a:p>
            </p:txBody>
          </p:sp>
        </p:grpSp>
        <p:grpSp>
          <p:nvGrpSpPr>
            <p:cNvPr id="94" name="Group 94"/>
            <p:cNvGrpSpPr/>
            <p:nvPr/>
          </p:nvGrpSpPr>
          <p:grpSpPr>
            <a:xfrm>
              <a:off x="0" y="0"/>
              <a:ext cx="515092" cy="3246316"/>
              <a:chOff x="0" y="0"/>
              <a:chExt cx="101747" cy="641248"/>
            </a:xfrm>
          </p:grpSpPr>
          <p:sp>
            <p:nvSpPr>
              <p:cNvPr id="95" name="Freeform 95"/>
              <p:cNvSpPr/>
              <p:nvPr/>
            </p:nvSpPr>
            <p:spPr>
              <a:xfrm>
                <a:off x="0" y="0"/>
                <a:ext cx="101747" cy="641248"/>
              </a:xfrm>
              <a:custGeom>
                <a:avLst/>
                <a:gdLst/>
                <a:ahLst/>
                <a:cxnLst/>
                <a:rect l="l" t="t" r="r" b="b"/>
                <a:pathLst>
                  <a:path w="101747" h="641248">
                    <a:moveTo>
                      <a:pt x="0" y="0"/>
                    </a:moveTo>
                    <a:lnTo>
                      <a:pt x="101747" y="0"/>
                    </a:lnTo>
                    <a:lnTo>
                      <a:pt x="101747" y="641248"/>
                    </a:lnTo>
                    <a:lnTo>
                      <a:pt x="0" y="641248"/>
                    </a:lnTo>
                    <a:close/>
                  </a:path>
                </a:pathLst>
              </a:custGeom>
              <a:solidFill>
                <a:srgbClr val="004AAD"/>
              </a:solidFill>
            </p:spPr>
          </p:sp>
          <p:sp>
            <p:nvSpPr>
              <p:cNvPr id="96" name="TextBox 96"/>
              <p:cNvSpPr txBox="1"/>
              <p:nvPr/>
            </p:nvSpPr>
            <p:spPr>
              <a:xfrm>
                <a:off x="0" y="-38100"/>
                <a:ext cx="101747" cy="679348"/>
              </a:xfrm>
              <a:prstGeom prst="rect">
                <a:avLst/>
              </a:prstGeom>
            </p:spPr>
            <p:txBody>
              <a:bodyPr lIns="50800" tIns="50800" rIns="50800" bIns="50800" rtlCol="0" anchor="ctr"/>
              <a:lstStyle/>
              <a:p>
                <a:pPr algn="ctr">
                  <a:lnSpc>
                    <a:spcPts val="2659"/>
                  </a:lnSpc>
                </a:pPr>
                <a:endParaRPr/>
              </a:p>
            </p:txBody>
          </p:sp>
        </p:grpSp>
        <p:sp>
          <p:nvSpPr>
            <p:cNvPr id="97" name="TextBox 97"/>
            <p:cNvSpPr txBox="1"/>
            <p:nvPr/>
          </p:nvSpPr>
          <p:spPr>
            <a:xfrm>
              <a:off x="998679" y="91723"/>
              <a:ext cx="8542012" cy="953765"/>
            </a:xfrm>
            <a:prstGeom prst="rect">
              <a:avLst/>
            </a:prstGeom>
          </p:spPr>
          <p:txBody>
            <a:bodyPr lIns="0" tIns="0" rIns="0" bIns="0" rtlCol="0" anchor="t">
              <a:spAutoFit/>
            </a:bodyPr>
            <a:lstStyle/>
            <a:p>
              <a:pPr algn="l">
                <a:lnSpc>
                  <a:spcPts val="6080"/>
                </a:lnSpc>
              </a:pPr>
              <a:r>
                <a:rPr lang="zh-CN" altLang="en-US" sz="3800" dirty="0">
                  <a:solidFill>
                    <a:srgbClr val="000000"/>
                  </a:solidFill>
                  <a:ea typeface="字由点字典黑 Bold"/>
                </a:rPr>
                <a:t>题目</a:t>
              </a:r>
              <a:endParaRPr lang="en-US" sz="3800" dirty="0">
                <a:solidFill>
                  <a:srgbClr val="000000"/>
                </a:solidFill>
                <a:ea typeface="字由点字典黑 Bold"/>
              </a:endParaRPr>
            </a:p>
          </p:txBody>
        </p:sp>
        <p:sp>
          <p:nvSpPr>
            <p:cNvPr id="98" name="TextBox 98"/>
            <p:cNvSpPr txBox="1"/>
            <p:nvPr/>
          </p:nvSpPr>
          <p:spPr>
            <a:xfrm>
              <a:off x="992749" y="1603528"/>
              <a:ext cx="8542012" cy="983516"/>
            </a:xfrm>
            <a:prstGeom prst="rect">
              <a:avLst/>
            </a:prstGeom>
          </p:spPr>
          <p:txBody>
            <a:bodyPr lIns="0" tIns="0" rIns="0" bIns="0" rtlCol="0" anchor="t">
              <a:spAutoFit/>
            </a:bodyPr>
            <a:lstStyle/>
            <a:p>
              <a:pPr>
                <a:lnSpc>
                  <a:spcPts val="3040"/>
                </a:lnSpc>
              </a:pPr>
              <a:r>
                <a:rPr lang="en-US" altLang="zh-CN" sz="2000" dirty="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Obfuscated Privacy Malware Classifiers Based on Memory Dumping Analysis</a:t>
              </a:r>
              <a:endParaRPr lang="en-US" altLang="zh-CN" sz="2000" dirty="0">
                <a:solidFill>
                  <a:schemeClr val="tx1">
                    <a:lumMod val="75000"/>
                    <a:lumOff val="25000"/>
                  </a:schemeClr>
                </a:solidFill>
                <a:uFillTx/>
                <a:latin typeface="微软雅黑" panose="020B0503020204020204" charset="-122"/>
                <a:ea typeface="微软雅黑" panose="020B0503020204020204" charset="-122"/>
                <a:cs typeface="+mj-lt"/>
              </a:endParaRPr>
            </a:p>
            <a:p>
              <a:pPr algn="l">
                <a:lnSpc>
                  <a:spcPts val="3040"/>
                </a:lnSpc>
              </a:pPr>
              <a:endParaRPr lang="en-US" sz="1900" dirty="0">
                <a:solidFill>
                  <a:srgbClr val="000000"/>
                </a:solidFill>
                <a:ea typeface="字由点字典黑 Light"/>
              </a:endParaRPr>
            </a:p>
          </p:txBody>
        </p:sp>
        <p:sp>
          <p:nvSpPr>
            <p:cNvPr id="99" name="TextBox 99"/>
            <p:cNvSpPr txBox="1"/>
            <p:nvPr/>
          </p:nvSpPr>
          <p:spPr>
            <a:xfrm>
              <a:off x="9844814" y="63148"/>
              <a:ext cx="1055080" cy="1007745"/>
            </a:xfrm>
            <a:prstGeom prst="rect">
              <a:avLst/>
            </a:prstGeom>
          </p:spPr>
          <p:txBody>
            <a:bodyPr lIns="0" tIns="0" rIns="0" bIns="0" rtlCol="0" anchor="t">
              <a:spAutoFit/>
            </a:bodyPr>
            <a:lstStyle/>
            <a:p>
              <a:pPr algn="r">
                <a:lnSpc>
                  <a:spcPts val="6720"/>
                </a:lnSpc>
              </a:pPr>
              <a:r>
                <a:rPr lang="en-US" sz="4200">
                  <a:solidFill>
                    <a:srgbClr val="004AAD"/>
                  </a:solidFill>
                  <a:latin typeface="字由点字典黑 Heavy"/>
                </a:rPr>
                <a:t>01</a:t>
              </a:r>
            </a:p>
          </p:txBody>
        </p:sp>
        <p:sp>
          <p:nvSpPr>
            <p:cNvPr id="100" name="AutoShape 100"/>
            <p:cNvSpPr/>
            <p:nvPr/>
          </p:nvSpPr>
          <p:spPr>
            <a:xfrm flipV="1">
              <a:off x="998679" y="2948517"/>
              <a:ext cx="9901215" cy="0"/>
            </a:xfrm>
            <a:prstGeom prst="line">
              <a:avLst/>
            </a:prstGeom>
            <a:ln w="50800" cap="flat">
              <a:solidFill>
                <a:srgbClr val="004AAD"/>
              </a:solidFill>
              <a:prstDash val="solid"/>
              <a:headEnd type="oval" w="lg" len="lg"/>
              <a:tailEnd type="oval" w="lg" len="lg"/>
            </a:ln>
          </p:spPr>
        </p:sp>
      </p:grpSp>
      <p:grpSp>
        <p:nvGrpSpPr>
          <p:cNvPr id="101" name="Group 101"/>
          <p:cNvGrpSpPr/>
          <p:nvPr/>
        </p:nvGrpSpPr>
        <p:grpSpPr>
          <a:xfrm>
            <a:off x="1028698" y="4850902"/>
            <a:ext cx="16230600" cy="1421381"/>
            <a:chOff x="0" y="0"/>
            <a:chExt cx="11274317" cy="3246316"/>
          </a:xfrm>
        </p:grpSpPr>
        <p:grpSp>
          <p:nvGrpSpPr>
            <p:cNvPr id="102" name="Group 102"/>
            <p:cNvGrpSpPr/>
            <p:nvPr/>
          </p:nvGrpSpPr>
          <p:grpSpPr>
            <a:xfrm>
              <a:off x="257546" y="0"/>
              <a:ext cx="11016771" cy="3246316"/>
              <a:chOff x="0" y="0"/>
              <a:chExt cx="2176152" cy="641248"/>
            </a:xfrm>
          </p:grpSpPr>
          <p:sp>
            <p:nvSpPr>
              <p:cNvPr id="103" name="Freeform 103"/>
              <p:cNvSpPr/>
              <p:nvPr/>
            </p:nvSpPr>
            <p:spPr>
              <a:xfrm>
                <a:off x="0" y="0"/>
                <a:ext cx="2176152" cy="641248"/>
              </a:xfrm>
              <a:custGeom>
                <a:avLst/>
                <a:gdLst/>
                <a:ahLst/>
                <a:cxnLst/>
                <a:rect l="l" t="t" r="r" b="b"/>
                <a:pathLst>
                  <a:path w="2176152" h="641248">
                    <a:moveTo>
                      <a:pt x="0" y="0"/>
                    </a:moveTo>
                    <a:lnTo>
                      <a:pt x="2176152" y="0"/>
                    </a:lnTo>
                    <a:lnTo>
                      <a:pt x="2176152" y="641248"/>
                    </a:lnTo>
                    <a:lnTo>
                      <a:pt x="0" y="641248"/>
                    </a:lnTo>
                    <a:close/>
                  </a:path>
                </a:pathLst>
              </a:custGeom>
              <a:solidFill>
                <a:srgbClr val="004AAD"/>
              </a:solidFill>
              <a:ln w="38100" cap="sq">
                <a:solidFill>
                  <a:srgbClr val="004AAD"/>
                </a:solidFill>
                <a:prstDash val="solid"/>
                <a:miter/>
              </a:ln>
            </p:spPr>
          </p:sp>
          <p:sp>
            <p:nvSpPr>
              <p:cNvPr id="104" name="TextBox 104"/>
              <p:cNvSpPr txBox="1"/>
              <p:nvPr/>
            </p:nvSpPr>
            <p:spPr>
              <a:xfrm>
                <a:off x="0" y="-38100"/>
                <a:ext cx="2176152" cy="679348"/>
              </a:xfrm>
              <a:prstGeom prst="rect">
                <a:avLst/>
              </a:prstGeom>
            </p:spPr>
            <p:txBody>
              <a:bodyPr lIns="50800" tIns="50800" rIns="50800" bIns="50800" rtlCol="0" anchor="ctr"/>
              <a:lstStyle/>
              <a:p>
                <a:pPr algn="ctr">
                  <a:lnSpc>
                    <a:spcPts val="2659"/>
                  </a:lnSpc>
                </a:pPr>
                <a:endParaRPr/>
              </a:p>
            </p:txBody>
          </p:sp>
        </p:grpSp>
        <p:grpSp>
          <p:nvGrpSpPr>
            <p:cNvPr id="105" name="Group 105"/>
            <p:cNvGrpSpPr/>
            <p:nvPr/>
          </p:nvGrpSpPr>
          <p:grpSpPr>
            <a:xfrm>
              <a:off x="0" y="0"/>
              <a:ext cx="515092" cy="3246316"/>
              <a:chOff x="0" y="0"/>
              <a:chExt cx="101747" cy="641248"/>
            </a:xfrm>
          </p:grpSpPr>
          <p:sp>
            <p:nvSpPr>
              <p:cNvPr id="106" name="Freeform 106"/>
              <p:cNvSpPr/>
              <p:nvPr/>
            </p:nvSpPr>
            <p:spPr>
              <a:xfrm>
                <a:off x="0" y="0"/>
                <a:ext cx="101747" cy="641248"/>
              </a:xfrm>
              <a:custGeom>
                <a:avLst/>
                <a:gdLst/>
                <a:ahLst/>
                <a:cxnLst/>
                <a:rect l="l" t="t" r="r" b="b"/>
                <a:pathLst>
                  <a:path w="101747" h="641248">
                    <a:moveTo>
                      <a:pt x="0" y="0"/>
                    </a:moveTo>
                    <a:lnTo>
                      <a:pt x="101747" y="0"/>
                    </a:lnTo>
                    <a:lnTo>
                      <a:pt x="101747" y="641248"/>
                    </a:lnTo>
                    <a:lnTo>
                      <a:pt x="0" y="641248"/>
                    </a:lnTo>
                    <a:close/>
                  </a:path>
                </a:pathLst>
              </a:custGeom>
              <a:solidFill>
                <a:srgbClr val="D9D9D9"/>
              </a:solidFill>
            </p:spPr>
          </p:sp>
          <p:sp>
            <p:nvSpPr>
              <p:cNvPr id="107" name="TextBox 107"/>
              <p:cNvSpPr txBox="1"/>
              <p:nvPr/>
            </p:nvSpPr>
            <p:spPr>
              <a:xfrm>
                <a:off x="0" y="-38100"/>
                <a:ext cx="101747" cy="679348"/>
              </a:xfrm>
              <a:prstGeom prst="rect">
                <a:avLst/>
              </a:prstGeom>
            </p:spPr>
            <p:txBody>
              <a:bodyPr lIns="50800" tIns="50800" rIns="50800" bIns="50800" rtlCol="0" anchor="ctr"/>
              <a:lstStyle/>
              <a:p>
                <a:pPr algn="ctr">
                  <a:lnSpc>
                    <a:spcPts val="2659"/>
                  </a:lnSpc>
                </a:pPr>
                <a:endParaRPr/>
              </a:p>
            </p:txBody>
          </p:sp>
        </p:grpSp>
        <p:sp>
          <p:nvSpPr>
            <p:cNvPr id="108" name="TextBox 108"/>
            <p:cNvSpPr txBox="1"/>
            <p:nvPr/>
          </p:nvSpPr>
          <p:spPr>
            <a:xfrm>
              <a:off x="998679" y="91723"/>
              <a:ext cx="8542012" cy="953765"/>
            </a:xfrm>
            <a:prstGeom prst="rect">
              <a:avLst/>
            </a:prstGeom>
          </p:spPr>
          <p:txBody>
            <a:bodyPr lIns="0" tIns="0" rIns="0" bIns="0" rtlCol="0" anchor="t">
              <a:spAutoFit/>
            </a:bodyPr>
            <a:lstStyle/>
            <a:p>
              <a:pPr algn="l">
                <a:lnSpc>
                  <a:spcPts val="6080"/>
                </a:lnSpc>
              </a:pPr>
              <a:r>
                <a:rPr lang="zh-CN" altLang="en-US" sz="3800" dirty="0">
                  <a:solidFill>
                    <a:srgbClr val="FFFFFF"/>
                  </a:solidFill>
                  <a:ea typeface="字由点字典黑 Bold"/>
                </a:rPr>
                <a:t>作者</a:t>
              </a:r>
              <a:endParaRPr lang="en-US" sz="3800" dirty="0">
                <a:solidFill>
                  <a:srgbClr val="FFFFFF"/>
                </a:solidFill>
                <a:ea typeface="字由点字典黑 Bold"/>
              </a:endParaRPr>
            </a:p>
          </p:txBody>
        </p:sp>
        <p:sp>
          <p:nvSpPr>
            <p:cNvPr id="109" name="TextBox 109"/>
            <p:cNvSpPr txBox="1"/>
            <p:nvPr/>
          </p:nvSpPr>
          <p:spPr>
            <a:xfrm>
              <a:off x="995799" y="1803059"/>
              <a:ext cx="8542012" cy="983516"/>
            </a:xfrm>
            <a:prstGeom prst="rect">
              <a:avLst/>
            </a:prstGeom>
          </p:spPr>
          <p:txBody>
            <a:bodyPr lIns="0" tIns="0" rIns="0" bIns="0" rtlCol="0" anchor="t">
              <a:spAutoFit/>
            </a:bodyPr>
            <a:lstStyle/>
            <a:p>
              <a:pPr algn="l">
                <a:lnSpc>
                  <a:spcPts val="3040"/>
                </a:lnSpc>
              </a:pPr>
              <a:r>
                <a:rPr lang="en-US" sz="1900" dirty="0">
                  <a:solidFill>
                    <a:srgbClr val="FFFFFF"/>
                  </a:solidFill>
                  <a:ea typeface="字由点字典黑 Light"/>
                </a:rPr>
                <a:t>David </a:t>
              </a:r>
              <a:r>
                <a:rPr lang="en-US" sz="1900" dirty="0" err="1">
                  <a:solidFill>
                    <a:srgbClr val="FFFFFF"/>
                  </a:solidFill>
                  <a:ea typeface="字由点字典黑 Light"/>
                </a:rPr>
                <a:t>Cevallos</a:t>
              </a:r>
              <a:r>
                <a:rPr lang="en-US" sz="1900" dirty="0">
                  <a:solidFill>
                    <a:srgbClr val="FFFFFF"/>
                  </a:solidFill>
                  <a:ea typeface="字由点字典黑 Light"/>
                </a:rPr>
                <a:t>-Salas, Felipe Grijalva, José Estrada-Jiménez, Diego Benítez, Roberto Andrade</a:t>
              </a:r>
            </a:p>
            <a:p>
              <a:pPr algn="l">
                <a:lnSpc>
                  <a:spcPts val="3040"/>
                </a:lnSpc>
              </a:pPr>
              <a:endParaRPr lang="en-US" sz="1900" dirty="0">
                <a:solidFill>
                  <a:srgbClr val="FFFFFF"/>
                </a:solidFill>
                <a:ea typeface="字由点字典黑 Light"/>
              </a:endParaRPr>
            </a:p>
          </p:txBody>
        </p:sp>
        <p:sp>
          <p:nvSpPr>
            <p:cNvPr id="110" name="TextBox 110"/>
            <p:cNvSpPr txBox="1"/>
            <p:nvPr/>
          </p:nvSpPr>
          <p:spPr>
            <a:xfrm>
              <a:off x="9844814" y="63148"/>
              <a:ext cx="1055080" cy="1007745"/>
            </a:xfrm>
            <a:prstGeom prst="rect">
              <a:avLst/>
            </a:prstGeom>
          </p:spPr>
          <p:txBody>
            <a:bodyPr lIns="0" tIns="0" rIns="0" bIns="0" rtlCol="0" anchor="t">
              <a:spAutoFit/>
            </a:bodyPr>
            <a:lstStyle/>
            <a:p>
              <a:pPr algn="r">
                <a:lnSpc>
                  <a:spcPts val="6720"/>
                </a:lnSpc>
              </a:pPr>
              <a:r>
                <a:rPr lang="en-US" sz="4200">
                  <a:solidFill>
                    <a:srgbClr val="FFFFFF"/>
                  </a:solidFill>
                  <a:latin typeface="字由点字典黑 Heavy"/>
                </a:rPr>
                <a:t>02</a:t>
              </a:r>
            </a:p>
          </p:txBody>
        </p:sp>
        <p:sp>
          <p:nvSpPr>
            <p:cNvPr id="111" name="AutoShape 111"/>
            <p:cNvSpPr/>
            <p:nvPr/>
          </p:nvSpPr>
          <p:spPr>
            <a:xfrm flipV="1">
              <a:off x="998679" y="2948517"/>
              <a:ext cx="9901215" cy="0"/>
            </a:xfrm>
            <a:prstGeom prst="line">
              <a:avLst/>
            </a:prstGeom>
            <a:ln w="50800" cap="flat">
              <a:solidFill>
                <a:srgbClr val="FFFFFF"/>
              </a:solidFill>
              <a:prstDash val="solid"/>
              <a:headEnd type="oval" w="lg" len="lg"/>
              <a:tailEnd type="oval" w="lg" len="lg"/>
            </a:ln>
          </p:spPr>
        </p:sp>
      </p:grpSp>
      <p:sp>
        <p:nvSpPr>
          <p:cNvPr id="113" name="TextBox 113"/>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en-US" sz="6200" dirty="0" err="1">
                <a:solidFill>
                  <a:srgbClr val="004AAD"/>
                </a:solidFill>
                <a:ea typeface="字由点字典黑 Bold"/>
              </a:rPr>
              <a:t>研究</a:t>
            </a:r>
            <a:r>
              <a:rPr lang="zh-CN" altLang="en-US" sz="6200" dirty="0">
                <a:solidFill>
                  <a:srgbClr val="004AAD"/>
                </a:solidFill>
                <a:ea typeface="字由点字典黑 Bold"/>
              </a:rPr>
              <a:t>基本信息</a:t>
            </a:r>
            <a:endParaRPr lang="en-US" sz="6200" dirty="0">
              <a:solidFill>
                <a:srgbClr val="004AAD"/>
              </a:solidFill>
              <a:ea typeface="字由点字典黑 Bold"/>
            </a:endParaRPr>
          </a:p>
        </p:txBody>
      </p:sp>
    </p:spTree>
    <p:extLst>
      <p:ext uri="{BB962C8B-B14F-4D97-AF65-F5344CB8AC3E}">
        <p14:creationId xmlns:p14="http://schemas.microsoft.com/office/powerpoint/2010/main" val="112937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88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0" name="Group 90"/>
          <p:cNvGrpSpPr/>
          <p:nvPr/>
        </p:nvGrpSpPr>
        <p:grpSpPr>
          <a:xfrm>
            <a:off x="978861" y="1826510"/>
            <a:ext cx="15646521" cy="5977651"/>
            <a:chOff x="0" y="-161925"/>
            <a:chExt cx="20862030" cy="7970203"/>
          </a:xfrm>
        </p:grpSpPr>
        <p:sp>
          <p:nvSpPr>
            <p:cNvPr id="91" name="TextBox 91"/>
            <p:cNvSpPr txBox="1"/>
            <p:nvPr/>
          </p:nvSpPr>
          <p:spPr>
            <a:xfrm>
              <a:off x="0" y="878013"/>
              <a:ext cx="7209338" cy="953765"/>
            </a:xfrm>
            <a:prstGeom prst="rect">
              <a:avLst/>
            </a:prstGeom>
          </p:spPr>
          <p:txBody>
            <a:bodyPr lIns="0" tIns="0" rIns="0" bIns="0" rtlCol="0" anchor="t">
              <a:spAutoFit/>
            </a:bodyPr>
            <a:lstStyle/>
            <a:p>
              <a:pPr algn="l">
                <a:lnSpc>
                  <a:spcPts val="6080"/>
                </a:lnSpc>
              </a:pPr>
              <a:r>
                <a:rPr lang="zh-CN" altLang="en-US" sz="3200" dirty="0">
                  <a:solidFill>
                    <a:srgbClr val="000000"/>
                  </a:solidFill>
                  <a:ea typeface="字由点字典黑 Bold"/>
                </a:rPr>
                <a:t>研究背景</a:t>
              </a:r>
              <a:endParaRPr lang="en-US" sz="3200" dirty="0">
                <a:solidFill>
                  <a:srgbClr val="000000"/>
                </a:solidFill>
                <a:ea typeface="字由点字典黑 Bold"/>
              </a:endParaRPr>
            </a:p>
          </p:txBody>
        </p:sp>
        <p:sp>
          <p:nvSpPr>
            <p:cNvPr id="92" name="TextBox 92"/>
            <p:cNvSpPr txBox="1"/>
            <p:nvPr/>
          </p:nvSpPr>
          <p:spPr>
            <a:xfrm>
              <a:off x="0" y="1971207"/>
              <a:ext cx="20862030" cy="5837071"/>
            </a:xfrm>
            <a:prstGeom prst="rect">
              <a:avLst/>
            </a:prstGeom>
          </p:spPr>
          <p:txBody>
            <a:bodyPr wrap="square" lIns="0" tIns="0" rIns="0" bIns="0" rtlCol="0" anchor="t">
              <a:spAutoFit/>
            </a:bodyPr>
            <a:lstStyle/>
            <a:p>
              <a:pPr algn="l">
                <a:lnSpc>
                  <a:spcPct val="150000"/>
                </a:lnSpc>
              </a:pPr>
              <a:r>
                <a:rPr lang="en-US" altLang="zh-CN" sz="2400" dirty="0">
                  <a:solidFill>
                    <a:srgbClr val="000000"/>
                  </a:solidFill>
                  <a:ea typeface="字由点字典黑 Light"/>
                </a:rPr>
                <a:t>	</a:t>
              </a:r>
              <a:r>
                <a:rPr lang="zh-CN" altLang="en-US" sz="2400" dirty="0">
                  <a:solidFill>
                    <a:srgbClr val="000000"/>
                  </a:solidFill>
                  <a:ea typeface="字由点字典黑 Light"/>
                </a:rPr>
                <a:t>本篇文章的研究方向是基于内存转储分析的隐私恶意软件分类器的混淆。文章的研究背景是随着互联网的普及和信息技术的发展，隐私恶意软件的威胁日益增加。隐私恶意软件是指通过窃取用户的个人信息、监控用户活动或操纵用户设备等方式侵犯用户隐私的恶意软件。为了应对这一威胁，研究人员提出了各种恶意软件分类器来检测和识别隐私恶意软件。然而，隐私恶意软件通常会采取混淆技术来隐藏其真实意图和行为，使得传统的分类器难以准确识别。因此，本文旨在通过内存转储分析来构建混淆隐私恶意软件分类器，以提高分类的准确性和效果。文章介绍了相关的研究工作和方法，并使用</a:t>
              </a:r>
              <a:r>
                <a:rPr lang="en-US" altLang="zh-CN" sz="2400" b="1" dirty="0">
                  <a:solidFill>
                    <a:srgbClr val="000000"/>
                  </a:solidFill>
                  <a:ea typeface="字由点字典黑 Light"/>
                </a:rPr>
                <a:t>CIC-MalMem-2022</a:t>
              </a:r>
              <a:r>
                <a:rPr lang="zh-CN" altLang="en-US" sz="2400" b="1" dirty="0">
                  <a:solidFill>
                    <a:srgbClr val="000000"/>
                  </a:solidFill>
                  <a:ea typeface="字由点字典黑 Light"/>
                </a:rPr>
                <a:t>数据集</a:t>
              </a:r>
              <a:r>
                <a:rPr lang="zh-CN" altLang="en-US" sz="2400" dirty="0">
                  <a:solidFill>
                    <a:srgbClr val="000000"/>
                  </a:solidFill>
                  <a:ea typeface="字由点字典黑 Light"/>
                </a:rPr>
                <a:t>进行实验和评估。通过比较传统机器学习算法和深度学习技术的分类效果，研究人员提出了一种</a:t>
              </a:r>
              <a:r>
                <a:rPr lang="zh-CN" altLang="en-US" sz="2400" b="1" dirty="0">
                  <a:solidFill>
                    <a:srgbClr val="000000"/>
                  </a:solidFill>
                  <a:ea typeface="字由点字典黑 Light"/>
                </a:rPr>
                <a:t>基于逻辑回归的二分类器和多分类器</a:t>
              </a:r>
              <a:r>
                <a:rPr lang="zh-CN" altLang="en-US" sz="2400" dirty="0">
                  <a:solidFill>
                    <a:srgbClr val="000000"/>
                  </a:solidFill>
                  <a:ea typeface="字由点字典黑 Light"/>
                </a:rPr>
                <a:t>，并对其性能进行了评估和分析。这项研究的目标是</a:t>
              </a:r>
              <a:r>
                <a:rPr lang="zh-CN" altLang="en-US" sz="2400" b="1" dirty="0">
                  <a:solidFill>
                    <a:srgbClr val="000000"/>
                  </a:solidFill>
                  <a:ea typeface="字由点字典黑 Light"/>
                </a:rPr>
                <a:t>提供一种有效的方法来检测和分类隐私恶意软件</a:t>
              </a:r>
              <a:r>
                <a:rPr lang="zh-CN" altLang="en-US" sz="2400" dirty="0">
                  <a:solidFill>
                    <a:srgbClr val="000000"/>
                  </a:solidFill>
                  <a:ea typeface="字由点字典黑 Light"/>
                </a:rPr>
                <a:t>，以保护用户的隐私安全。</a:t>
              </a:r>
            </a:p>
          </p:txBody>
        </p:sp>
        <p:sp>
          <p:nvSpPr>
            <p:cNvPr id="93" name="TextBox 93"/>
            <p:cNvSpPr txBox="1"/>
            <p:nvPr/>
          </p:nvSpPr>
          <p:spPr>
            <a:xfrm>
              <a:off x="0" y="-161925"/>
              <a:ext cx="7209338" cy="1007745"/>
            </a:xfrm>
            <a:prstGeom prst="rect">
              <a:avLst/>
            </a:prstGeom>
          </p:spPr>
          <p:txBody>
            <a:bodyPr lIns="0" tIns="0" rIns="0" bIns="0" rtlCol="0" anchor="t">
              <a:spAutoFit/>
            </a:bodyPr>
            <a:lstStyle/>
            <a:p>
              <a:pPr algn="l">
                <a:lnSpc>
                  <a:spcPts val="6720"/>
                </a:lnSpc>
              </a:pPr>
              <a:r>
                <a:rPr lang="en-US" sz="4200">
                  <a:solidFill>
                    <a:srgbClr val="004AAD"/>
                  </a:solidFill>
                  <a:latin typeface="字由点字典黑 Heavy"/>
                </a:rPr>
                <a:t>01</a:t>
              </a:r>
            </a:p>
          </p:txBody>
        </p:sp>
        <p:sp>
          <p:nvSpPr>
            <p:cNvPr id="94" name="AutoShape 94"/>
            <p:cNvSpPr/>
            <p:nvPr/>
          </p:nvSpPr>
          <p:spPr>
            <a:xfrm>
              <a:off x="0" y="820420"/>
              <a:ext cx="1259527" cy="0"/>
            </a:xfrm>
            <a:prstGeom prst="line">
              <a:avLst/>
            </a:prstGeom>
            <a:ln w="50800" cap="flat">
              <a:solidFill>
                <a:srgbClr val="004AAD"/>
              </a:solidFill>
              <a:prstDash val="solid"/>
              <a:headEnd type="none" w="sm" len="sm"/>
              <a:tailEnd type="none" w="sm" len="sm"/>
            </a:ln>
          </p:spPr>
        </p:sp>
      </p:grpSp>
      <p:sp>
        <p:nvSpPr>
          <p:cNvPr id="98" name="TextBox 98"/>
          <p:cNvSpPr txBox="1"/>
          <p:nvPr/>
        </p:nvSpPr>
        <p:spPr>
          <a:xfrm>
            <a:off x="2580365" y="378973"/>
            <a:ext cx="6889843" cy="1120934"/>
          </a:xfrm>
          <a:prstGeom prst="rect">
            <a:avLst/>
          </a:prstGeom>
        </p:spPr>
        <p:txBody>
          <a:bodyPr lIns="0" tIns="0" rIns="0" bIns="0" rtlCol="0" anchor="t">
            <a:spAutoFit/>
          </a:bodyPr>
          <a:lstStyle/>
          <a:p>
            <a:pPr algn="l">
              <a:lnSpc>
                <a:spcPts val="9920"/>
              </a:lnSpc>
            </a:pPr>
            <a:r>
              <a:rPr lang="en-US" sz="6200">
                <a:solidFill>
                  <a:srgbClr val="004AAD"/>
                </a:solidFill>
                <a:ea typeface="字由点字典黑 Bold"/>
              </a:rPr>
              <a:t>研究背景及意义</a:t>
            </a:r>
          </a:p>
        </p:txBody>
      </p:sp>
    </p:spTree>
    <p:extLst>
      <p:ext uri="{BB962C8B-B14F-4D97-AF65-F5344CB8AC3E}">
        <p14:creationId xmlns:p14="http://schemas.microsoft.com/office/powerpoint/2010/main" val="416912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88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0" name="Group 90"/>
          <p:cNvGrpSpPr/>
          <p:nvPr/>
        </p:nvGrpSpPr>
        <p:grpSpPr>
          <a:xfrm>
            <a:off x="978861" y="1826510"/>
            <a:ext cx="15646521" cy="7347705"/>
            <a:chOff x="0" y="-161925"/>
            <a:chExt cx="20862030" cy="9796943"/>
          </a:xfrm>
        </p:grpSpPr>
        <p:sp>
          <p:nvSpPr>
            <p:cNvPr id="91" name="TextBox 91"/>
            <p:cNvSpPr txBox="1"/>
            <p:nvPr/>
          </p:nvSpPr>
          <p:spPr>
            <a:xfrm>
              <a:off x="0" y="878013"/>
              <a:ext cx="7209338" cy="953765"/>
            </a:xfrm>
            <a:prstGeom prst="rect">
              <a:avLst/>
            </a:prstGeom>
          </p:spPr>
          <p:txBody>
            <a:bodyPr lIns="0" tIns="0" rIns="0" bIns="0" rtlCol="0" anchor="t">
              <a:spAutoFit/>
            </a:bodyPr>
            <a:lstStyle/>
            <a:p>
              <a:pPr algn="l">
                <a:lnSpc>
                  <a:spcPts val="6080"/>
                </a:lnSpc>
              </a:pPr>
              <a:r>
                <a:rPr lang="zh-CN" altLang="en-US" sz="3200" dirty="0">
                  <a:solidFill>
                    <a:srgbClr val="000000"/>
                  </a:solidFill>
                  <a:ea typeface="字由点字典黑 Bold"/>
                </a:rPr>
                <a:t>研究现状</a:t>
              </a:r>
              <a:endParaRPr lang="en-US" sz="3200" dirty="0">
                <a:solidFill>
                  <a:srgbClr val="000000"/>
                </a:solidFill>
                <a:ea typeface="字由点字典黑 Bold"/>
              </a:endParaRPr>
            </a:p>
          </p:txBody>
        </p:sp>
        <p:sp>
          <p:nvSpPr>
            <p:cNvPr id="92" name="TextBox 92"/>
            <p:cNvSpPr txBox="1"/>
            <p:nvPr/>
          </p:nvSpPr>
          <p:spPr>
            <a:xfrm>
              <a:off x="0" y="1971208"/>
              <a:ext cx="20862030" cy="7663810"/>
            </a:xfrm>
            <a:prstGeom prst="rect">
              <a:avLst/>
            </a:prstGeom>
          </p:spPr>
          <p:txBody>
            <a:bodyPr wrap="square" lIns="0" tIns="0" rIns="0" bIns="0" rtlCol="0" anchor="t">
              <a:spAutoFit/>
            </a:bodyPr>
            <a:lstStyle/>
            <a:p>
              <a:pPr>
                <a:lnSpc>
                  <a:spcPts val="3040"/>
                </a:lnSpc>
              </a:pPr>
              <a:r>
                <a:rPr lang="en-US" altLang="zh-CN" sz="2400"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这篇文章的研究方向是基于</a:t>
              </a:r>
              <a:r>
                <a:rPr lang="en-US" altLang="zh-CN" sz="2400" b="1"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内存转储分析的隐私恶意软件分类器的混淆</a:t>
              </a:r>
              <a:r>
                <a:rPr lang="en-US" altLang="zh-CN" sz="2400"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。隐私恶意软件是一种具有隐蔽性和破坏性的恶意软件，常常通过混淆技术来逃避传统的恶意软件检测方法。本研究旨在开发能够有效识别和分类隐私恶意软件的分类器。
目前的研究现状是，已经有一些研究关注使用机器学习和深度学习技术来分析内存转储数据以检测恶意软件。然而，由于隐私恶意软件的混淆特性，传统的分类器在处理这种类型的恶意软件时面临一些挑战。例如，隐私恶意软件的特征可能被混淆或加密，使得传统的特征提取方法无法准确识别。
目前的研究瓶颈是如何</a:t>
              </a:r>
              <a:r>
                <a:rPr lang="en-US" altLang="zh-CN" sz="2400" b="1"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有效地处理隐私恶意软件的混淆特性</a:t>
              </a:r>
              <a:r>
                <a:rPr lang="en-US" altLang="zh-CN" sz="2400"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。由于隐私恶意软件的不断演变和变异，研究人员需要开发新的分类器和算法来应对这些挑战。此外，由于隐私恶意软件的数据量较小且不平衡，如何处理数据不平衡问题也是一个挑战。
隐私恶意软件分类器的研究方向是一个具有挑战性的领域，需要结合</a:t>
              </a:r>
              <a:r>
                <a:rPr lang="en-US" altLang="zh-CN" sz="2400" b="1"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机器学习和深度学习技术</a:t>
              </a:r>
              <a:r>
                <a:rPr lang="en-US" altLang="zh-CN" sz="2400" dirty="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来处理隐私恶意软件的混淆特性，并解决数据不平衡问题。未来的研究可以探索更有效的特征提取方法和分类算法，以提高隐私恶意软件分类器的性能和准确性。</a:t>
              </a:r>
            </a:p>
          </p:txBody>
        </p:sp>
        <p:sp>
          <p:nvSpPr>
            <p:cNvPr id="93" name="TextBox 93"/>
            <p:cNvSpPr txBox="1"/>
            <p:nvPr/>
          </p:nvSpPr>
          <p:spPr>
            <a:xfrm>
              <a:off x="0" y="-161925"/>
              <a:ext cx="7209338" cy="1048835"/>
            </a:xfrm>
            <a:prstGeom prst="rect">
              <a:avLst/>
            </a:prstGeom>
          </p:spPr>
          <p:txBody>
            <a:bodyPr lIns="0" tIns="0" rIns="0" bIns="0" rtlCol="0" anchor="t">
              <a:spAutoFit/>
            </a:bodyPr>
            <a:lstStyle/>
            <a:p>
              <a:pPr algn="l">
                <a:lnSpc>
                  <a:spcPts val="6720"/>
                </a:lnSpc>
              </a:pPr>
              <a:r>
                <a:rPr lang="en-US" sz="4200" dirty="0">
                  <a:solidFill>
                    <a:srgbClr val="004AAD"/>
                  </a:solidFill>
                  <a:latin typeface="字由点字典黑 Heavy"/>
                </a:rPr>
                <a:t>02</a:t>
              </a:r>
            </a:p>
          </p:txBody>
        </p:sp>
        <p:sp>
          <p:nvSpPr>
            <p:cNvPr id="94" name="AutoShape 94"/>
            <p:cNvSpPr/>
            <p:nvPr/>
          </p:nvSpPr>
          <p:spPr>
            <a:xfrm>
              <a:off x="0" y="820420"/>
              <a:ext cx="1259527" cy="0"/>
            </a:xfrm>
            <a:prstGeom prst="line">
              <a:avLst/>
            </a:prstGeom>
            <a:ln w="50800" cap="flat">
              <a:solidFill>
                <a:srgbClr val="004AAD"/>
              </a:solidFill>
              <a:prstDash val="solid"/>
              <a:headEnd type="none" w="sm" len="sm"/>
              <a:tailEnd type="none" w="sm" len="sm"/>
            </a:ln>
          </p:spPr>
        </p:sp>
      </p:grpSp>
      <p:sp>
        <p:nvSpPr>
          <p:cNvPr id="98" name="TextBox 98"/>
          <p:cNvSpPr txBox="1"/>
          <p:nvPr/>
        </p:nvSpPr>
        <p:spPr>
          <a:xfrm>
            <a:off x="2580365" y="378973"/>
            <a:ext cx="6889843" cy="1120934"/>
          </a:xfrm>
          <a:prstGeom prst="rect">
            <a:avLst/>
          </a:prstGeom>
        </p:spPr>
        <p:txBody>
          <a:bodyPr lIns="0" tIns="0" rIns="0" bIns="0" rtlCol="0" anchor="t">
            <a:spAutoFit/>
          </a:bodyPr>
          <a:lstStyle/>
          <a:p>
            <a:pPr algn="l">
              <a:lnSpc>
                <a:spcPts val="9920"/>
              </a:lnSpc>
            </a:pPr>
            <a:r>
              <a:rPr lang="en-US" sz="6200">
                <a:solidFill>
                  <a:srgbClr val="004AAD"/>
                </a:solidFill>
                <a:ea typeface="字由点字典黑 Bold"/>
              </a:rPr>
              <a:t>研究背景及意义</a:t>
            </a:r>
          </a:p>
        </p:txBody>
      </p:sp>
    </p:spTree>
    <p:extLst>
      <p:ext uri="{BB962C8B-B14F-4D97-AF65-F5344CB8AC3E}">
        <p14:creationId xmlns:p14="http://schemas.microsoft.com/office/powerpoint/2010/main" val="245755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88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0" name="Group 90"/>
          <p:cNvGrpSpPr/>
          <p:nvPr/>
        </p:nvGrpSpPr>
        <p:grpSpPr>
          <a:xfrm>
            <a:off x="978861" y="1826510"/>
            <a:ext cx="15646521" cy="7074553"/>
            <a:chOff x="0" y="-161925"/>
            <a:chExt cx="20862030" cy="9432741"/>
          </a:xfrm>
        </p:grpSpPr>
        <p:sp>
          <p:nvSpPr>
            <p:cNvPr id="91" name="TextBox 91"/>
            <p:cNvSpPr txBox="1"/>
            <p:nvPr/>
          </p:nvSpPr>
          <p:spPr>
            <a:xfrm>
              <a:off x="0" y="878013"/>
              <a:ext cx="7209338" cy="953765"/>
            </a:xfrm>
            <a:prstGeom prst="rect">
              <a:avLst/>
            </a:prstGeom>
          </p:spPr>
          <p:txBody>
            <a:bodyPr lIns="0" tIns="0" rIns="0" bIns="0" rtlCol="0" anchor="t">
              <a:spAutoFit/>
            </a:bodyPr>
            <a:lstStyle/>
            <a:p>
              <a:pPr algn="l">
                <a:lnSpc>
                  <a:spcPts val="6080"/>
                </a:lnSpc>
              </a:pPr>
              <a:r>
                <a:rPr lang="zh-CN" altLang="en-US" sz="3200" dirty="0">
                  <a:solidFill>
                    <a:srgbClr val="000000"/>
                  </a:solidFill>
                  <a:ea typeface="字由点字典黑 Bold"/>
                </a:rPr>
                <a:t>研究问题</a:t>
              </a:r>
              <a:endParaRPr lang="en-US" sz="3200" dirty="0">
                <a:solidFill>
                  <a:srgbClr val="000000"/>
                </a:solidFill>
                <a:ea typeface="字由点字典黑 Bold"/>
              </a:endParaRPr>
            </a:p>
          </p:txBody>
        </p:sp>
        <p:sp>
          <p:nvSpPr>
            <p:cNvPr id="92" name="TextBox 92"/>
            <p:cNvSpPr txBox="1"/>
            <p:nvPr/>
          </p:nvSpPr>
          <p:spPr>
            <a:xfrm>
              <a:off x="0" y="1971208"/>
              <a:ext cx="20862030" cy="7299608"/>
            </a:xfrm>
            <a:prstGeom prst="rect">
              <a:avLst/>
            </a:prstGeom>
          </p:spPr>
          <p:txBody>
            <a:bodyPr wrap="square" lIns="0" tIns="0" rIns="0" bIns="0" rtlCol="0" anchor="t">
              <a:spAutoFit/>
            </a:bodyPr>
            <a:lstStyle/>
            <a:p>
              <a:pPr indent="0" algn="l" fontAlgn="auto">
                <a:lnSpc>
                  <a:spcPct val="150000"/>
                </a:lnSpc>
              </a:pPr>
              <a:r>
                <a:rPr lang="en-US" altLang="zh-CN" sz="2400" dirty="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本篇文章的研究问题是针对隐私恶意软件的分类问题进行研究。隐私恶意软件是指通过各种技术手段对用户隐私进行侵犯的恶意软件，如数据泄露、监控用户活动等。由于隐私恶意软件通常采用混淆技术来逃避检测，传统的分类方法往往无法有效识别和分类这类恶意软件。
本文的研究目的是</a:t>
              </a:r>
              <a:r>
                <a:rPr lang="en-US" altLang="zh-CN" sz="2400" b="1" dirty="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提出一种基于内存转储分析的隐私恶意软件分类器</a:t>
              </a:r>
              <a:r>
                <a:rPr lang="en-US" altLang="zh-CN" sz="2400" dirty="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通过分析内存转储数据，可以获取恶意软件的特征信息，从而实现对隐私恶意软件的准确分类。研究目的还包括比较传统机器学习算法和深度学习技术在隐私恶意软件分类中的性能差异，并探讨如何提高分类器的性能和准确度。
通过研究隐私恶意软件分类问题，本文旨在提供一种有效的方法来检测和分类隐私恶意软件，以保护用户的隐私安全。同时，本文还旨在为进一步研究隐私恶意软件的防御和对抗提供参考和指导。</a:t>
              </a:r>
              <a:endParaRPr lang="zh-CN" altLang="en-US" sz="2400" dirty="0">
                <a:solidFill>
                  <a:schemeClr val="tx1"/>
                </a:solidFill>
                <a:uFillTx/>
                <a:latin typeface="微软雅黑" panose="020B0503020204020204" charset="-122"/>
                <a:ea typeface="+mj-ea"/>
                <a:cs typeface="微软雅黑" panose="020B0503020204020204" charset="-122"/>
              </a:endParaRPr>
            </a:p>
          </p:txBody>
        </p:sp>
        <p:sp>
          <p:nvSpPr>
            <p:cNvPr id="93" name="TextBox 93"/>
            <p:cNvSpPr txBox="1"/>
            <p:nvPr/>
          </p:nvSpPr>
          <p:spPr>
            <a:xfrm>
              <a:off x="0" y="-161925"/>
              <a:ext cx="7209338" cy="1048835"/>
            </a:xfrm>
            <a:prstGeom prst="rect">
              <a:avLst/>
            </a:prstGeom>
          </p:spPr>
          <p:txBody>
            <a:bodyPr lIns="0" tIns="0" rIns="0" bIns="0" rtlCol="0" anchor="t">
              <a:spAutoFit/>
            </a:bodyPr>
            <a:lstStyle/>
            <a:p>
              <a:pPr algn="l">
                <a:lnSpc>
                  <a:spcPts val="6720"/>
                </a:lnSpc>
              </a:pPr>
              <a:r>
                <a:rPr lang="en-US" sz="4200" dirty="0">
                  <a:solidFill>
                    <a:srgbClr val="004AAD"/>
                  </a:solidFill>
                  <a:latin typeface="字由点字典黑 Heavy"/>
                </a:rPr>
                <a:t>03</a:t>
              </a:r>
            </a:p>
          </p:txBody>
        </p:sp>
        <p:sp>
          <p:nvSpPr>
            <p:cNvPr id="94" name="AutoShape 94"/>
            <p:cNvSpPr/>
            <p:nvPr/>
          </p:nvSpPr>
          <p:spPr>
            <a:xfrm>
              <a:off x="0" y="820420"/>
              <a:ext cx="1259527" cy="0"/>
            </a:xfrm>
            <a:prstGeom prst="line">
              <a:avLst/>
            </a:prstGeom>
            <a:ln w="50800" cap="flat">
              <a:solidFill>
                <a:srgbClr val="004AAD"/>
              </a:solidFill>
              <a:prstDash val="solid"/>
              <a:headEnd type="none" w="sm" len="sm"/>
              <a:tailEnd type="none" w="sm" len="sm"/>
            </a:ln>
          </p:spPr>
        </p:sp>
      </p:grpSp>
      <p:sp>
        <p:nvSpPr>
          <p:cNvPr id="98" name="TextBox 98"/>
          <p:cNvSpPr txBox="1"/>
          <p:nvPr/>
        </p:nvSpPr>
        <p:spPr>
          <a:xfrm>
            <a:off x="2580365" y="378973"/>
            <a:ext cx="6889843" cy="1120934"/>
          </a:xfrm>
          <a:prstGeom prst="rect">
            <a:avLst/>
          </a:prstGeom>
        </p:spPr>
        <p:txBody>
          <a:bodyPr lIns="0" tIns="0" rIns="0" bIns="0" rtlCol="0" anchor="t">
            <a:spAutoFit/>
          </a:bodyPr>
          <a:lstStyle/>
          <a:p>
            <a:pPr algn="l">
              <a:lnSpc>
                <a:spcPts val="9920"/>
              </a:lnSpc>
            </a:pPr>
            <a:r>
              <a:rPr lang="en-US" sz="6200">
                <a:solidFill>
                  <a:srgbClr val="004AAD"/>
                </a:solidFill>
                <a:ea typeface="字由点字典黑 Bold"/>
              </a:rPr>
              <a:t>研究背景及意义</a:t>
            </a:r>
          </a:p>
        </p:txBody>
      </p:sp>
    </p:spTree>
    <p:extLst>
      <p:ext uri="{BB962C8B-B14F-4D97-AF65-F5344CB8AC3E}">
        <p14:creationId xmlns:p14="http://schemas.microsoft.com/office/powerpoint/2010/main" val="1513581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1078829" y="3294985"/>
            <a:ext cx="8823028" cy="8823028"/>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1" name="TextBox 81"/>
            <p:cNvSpPr txBox="1"/>
            <p:nvPr/>
          </p:nvSpPr>
          <p:spPr>
            <a:xfrm>
              <a:off x="76200" y="47625"/>
              <a:ext cx="660400" cy="688975"/>
            </a:xfrm>
            <a:prstGeom prst="rect">
              <a:avLst/>
            </a:prstGeom>
          </p:spPr>
          <p:txBody>
            <a:bodyPr lIns="39170" tIns="39170" rIns="39170" bIns="39170" rtlCol="0" anchor="ctr"/>
            <a:lstStyle/>
            <a:p>
              <a:pPr algn="ctr">
                <a:lnSpc>
                  <a:spcPts val="2660"/>
                </a:lnSpc>
                <a:spcBef>
                  <a:spcPct val="0"/>
                </a:spcBef>
              </a:pPr>
              <a:endParaRPr/>
            </a:p>
          </p:txBody>
        </p:sp>
      </p:grpSp>
      <p:grpSp>
        <p:nvGrpSpPr>
          <p:cNvPr id="82" name="Group 82"/>
          <p:cNvGrpSpPr/>
          <p:nvPr/>
        </p:nvGrpSpPr>
        <p:grpSpPr>
          <a:xfrm>
            <a:off x="12173233" y="4055188"/>
            <a:ext cx="7302621" cy="7302621"/>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84" name="Freeform 84"/>
          <p:cNvSpPr/>
          <p:nvPr/>
        </p:nvSpPr>
        <p:spPr>
          <a:xfrm>
            <a:off x="13480919" y="6114287"/>
            <a:ext cx="4018846" cy="2592156"/>
          </a:xfrm>
          <a:custGeom>
            <a:avLst/>
            <a:gdLst/>
            <a:ahLst/>
            <a:cxnLst/>
            <a:rect l="l" t="t" r="r" b="b"/>
            <a:pathLst>
              <a:path w="4018846" h="2592156">
                <a:moveTo>
                  <a:pt x="0" y="0"/>
                </a:moveTo>
                <a:lnTo>
                  <a:pt x="4018847" y="0"/>
                </a:lnTo>
                <a:lnTo>
                  <a:pt x="4018847" y="2592156"/>
                </a:lnTo>
                <a:lnTo>
                  <a:pt x="0" y="2592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5" name="Group 85"/>
          <p:cNvGrpSpPr/>
          <p:nvPr/>
        </p:nvGrpSpPr>
        <p:grpSpPr>
          <a:xfrm>
            <a:off x="777612" y="2776252"/>
            <a:ext cx="10121343" cy="3229906"/>
            <a:chOff x="0" y="-314325"/>
            <a:chExt cx="13495123" cy="4306541"/>
          </a:xfrm>
        </p:grpSpPr>
        <p:sp>
          <p:nvSpPr>
            <p:cNvPr id="86" name="TextBox 86"/>
            <p:cNvSpPr txBox="1"/>
            <p:nvPr/>
          </p:nvSpPr>
          <p:spPr>
            <a:xfrm>
              <a:off x="0" y="-314325"/>
              <a:ext cx="4639942" cy="3764341"/>
            </a:xfrm>
            <a:prstGeom prst="rect">
              <a:avLst/>
            </a:prstGeom>
          </p:spPr>
          <p:txBody>
            <a:bodyPr lIns="0" tIns="0" rIns="0" bIns="0" rtlCol="0" anchor="t">
              <a:spAutoFit/>
            </a:bodyPr>
            <a:lstStyle/>
            <a:p>
              <a:pPr algn="ctr">
                <a:lnSpc>
                  <a:spcPts val="23806"/>
                </a:lnSpc>
              </a:pPr>
              <a:r>
                <a:rPr lang="en-US" sz="17004">
                  <a:solidFill>
                    <a:srgbClr val="004AAD"/>
                  </a:solidFill>
                  <a:latin typeface="字由点字典黑 Bold"/>
                </a:rPr>
                <a:t>02</a:t>
              </a:r>
            </a:p>
          </p:txBody>
        </p:sp>
        <p:sp>
          <p:nvSpPr>
            <p:cNvPr id="87" name="TextBox 87"/>
            <p:cNvSpPr txBox="1"/>
            <p:nvPr/>
          </p:nvSpPr>
          <p:spPr>
            <a:xfrm>
              <a:off x="4308666" y="498833"/>
              <a:ext cx="9186457" cy="1847259"/>
            </a:xfrm>
            <a:prstGeom prst="rect">
              <a:avLst/>
            </a:prstGeom>
          </p:spPr>
          <p:txBody>
            <a:bodyPr lIns="0" tIns="0" rIns="0" bIns="0" rtlCol="0" anchor="t">
              <a:spAutoFit/>
            </a:bodyPr>
            <a:lstStyle/>
            <a:p>
              <a:pPr algn="l">
                <a:lnSpc>
                  <a:spcPts val="11840"/>
                </a:lnSpc>
              </a:pPr>
              <a:r>
                <a:rPr lang="zh-CN" altLang="en-US" sz="7400" dirty="0">
                  <a:solidFill>
                    <a:srgbClr val="000000"/>
                  </a:solidFill>
                  <a:ea typeface="字由点字典黑 Bold"/>
                </a:rPr>
                <a:t>研究思路</a:t>
              </a:r>
              <a:endParaRPr lang="en-US" sz="7400" dirty="0">
                <a:solidFill>
                  <a:srgbClr val="000000"/>
                </a:solidFill>
                <a:ea typeface="字由点字典黑 Bold"/>
              </a:endParaRPr>
            </a:p>
          </p:txBody>
        </p:sp>
        <p:sp>
          <p:nvSpPr>
            <p:cNvPr id="88" name="TextBox 88"/>
            <p:cNvSpPr txBox="1"/>
            <p:nvPr/>
          </p:nvSpPr>
          <p:spPr>
            <a:xfrm>
              <a:off x="4308666" y="2248637"/>
              <a:ext cx="9186457" cy="646501"/>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737373"/>
                  </a:solidFill>
                  <a:latin typeface="Accordion Black"/>
                </a:rPr>
                <a:t>RESEARCH IDEAS</a:t>
              </a:r>
            </a:p>
          </p:txBody>
        </p:sp>
        <p:sp>
          <p:nvSpPr>
            <p:cNvPr id="89" name="TextBox 89"/>
            <p:cNvSpPr txBox="1"/>
            <p:nvPr/>
          </p:nvSpPr>
          <p:spPr>
            <a:xfrm>
              <a:off x="692719" y="3521660"/>
              <a:ext cx="12645184" cy="470556"/>
            </a:xfrm>
            <a:prstGeom prst="rect">
              <a:avLst/>
            </a:prstGeom>
          </p:spPr>
          <p:txBody>
            <a:bodyPr lIns="0" tIns="0" rIns="0" bIns="0" rtlCol="0" anchor="t">
              <a:spAutoFit/>
            </a:bodyPr>
            <a:lstStyle/>
            <a:p>
              <a:pPr algn="l">
                <a:lnSpc>
                  <a:spcPts val="3040"/>
                </a:lnSpc>
              </a:pPr>
              <a:endParaRPr lang="en-US" sz="1900" dirty="0">
                <a:solidFill>
                  <a:srgbClr val="A6A6A6"/>
                </a:solidFill>
                <a:ea typeface="字由点字典黑 Light"/>
              </a:endParaRPr>
            </a:p>
          </p:txBody>
        </p:sp>
        <p:sp>
          <p:nvSpPr>
            <p:cNvPr id="90" name="AutoShape 90"/>
            <p:cNvSpPr/>
            <p:nvPr/>
          </p:nvSpPr>
          <p:spPr>
            <a:xfrm>
              <a:off x="692718" y="3424517"/>
              <a:ext cx="12645184" cy="0"/>
            </a:xfrm>
            <a:prstGeom prst="line">
              <a:avLst/>
            </a:prstGeom>
            <a:ln w="50800" cap="flat">
              <a:solidFill>
                <a:srgbClr val="004AAD"/>
              </a:solidFill>
              <a:prstDash val="solid"/>
              <a:headEnd type="none" w="sm" len="sm"/>
              <a:tailEnd type="none" w="sm" len="sm"/>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6729" y="24124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zh-CN" altLang="en-US" dirty="0"/>
          </a:p>
        </p:txBody>
      </p:sp>
      <p:grpSp>
        <p:nvGrpSpPr>
          <p:cNvPr id="3" name="Group 3"/>
          <p:cNvGrpSpPr/>
          <p:nvPr/>
        </p:nvGrpSpPr>
        <p:grpSpPr>
          <a:xfrm>
            <a:off x="0" y="0"/>
            <a:ext cx="18379763" cy="10287000"/>
            <a:chOff x="0" y="0"/>
            <a:chExt cx="24506350" cy="13716000"/>
          </a:xfrm>
        </p:grpSpPr>
        <p:grpSp>
          <p:nvGrpSpPr>
            <p:cNvPr id="4" name="Group 4"/>
            <p:cNvGrpSpPr/>
            <p:nvPr/>
          </p:nvGrpSpPr>
          <p:grpSpPr>
            <a:xfrm>
              <a:off x="0" y="0"/>
              <a:ext cx="24384000" cy="215022"/>
              <a:chOff x="0" y="0"/>
              <a:chExt cx="4816593" cy="42474"/>
            </a:xfrm>
          </p:grpSpPr>
          <p:sp>
            <p:nvSpPr>
              <p:cNvPr id="5" name="Freeform 5"/>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 name="TextBox 6"/>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9152" y="630203"/>
              <a:ext cx="456256" cy="456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0" name="Group 10"/>
            <p:cNvGrpSpPr/>
            <p:nvPr/>
          </p:nvGrpSpPr>
          <p:grpSpPr>
            <a:xfrm rot="553339">
              <a:off x="7583" y="761446"/>
              <a:ext cx="543138" cy="138439"/>
              <a:chOff x="0" y="0"/>
              <a:chExt cx="147751" cy="37660"/>
            </a:xfrm>
          </p:grpSpPr>
          <p:sp>
            <p:nvSpPr>
              <p:cNvPr id="11" name="Freeform 1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2" name="TextBox 1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3" name="Group 13"/>
            <p:cNvGrpSpPr/>
            <p:nvPr/>
          </p:nvGrpSpPr>
          <p:grpSpPr>
            <a:xfrm>
              <a:off x="279152" y="3296723"/>
              <a:ext cx="456256" cy="4562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5" name="TextBox 1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16" name="Group 16"/>
            <p:cNvGrpSpPr/>
            <p:nvPr/>
          </p:nvGrpSpPr>
          <p:grpSpPr>
            <a:xfrm rot="553339">
              <a:off x="7583" y="3427966"/>
              <a:ext cx="543138" cy="138439"/>
              <a:chOff x="0" y="0"/>
              <a:chExt cx="147751" cy="37660"/>
            </a:xfrm>
          </p:grpSpPr>
          <p:sp>
            <p:nvSpPr>
              <p:cNvPr id="17" name="Freeform 1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18" name="TextBox 1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19" name="Group 19"/>
            <p:cNvGrpSpPr/>
            <p:nvPr/>
          </p:nvGrpSpPr>
          <p:grpSpPr>
            <a:xfrm>
              <a:off x="279152" y="8629761"/>
              <a:ext cx="456256" cy="4562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1" name="TextBox 2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2" name="Group 22"/>
            <p:cNvGrpSpPr/>
            <p:nvPr/>
          </p:nvGrpSpPr>
          <p:grpSpPr>
            <a:xfrm rot="553339">
              <a:off x="7583" y="8761004"/>
              <a:ext cx="543138" cy="138439"/>
              <a:chOff x="0" y="0"/>
              <a:chExt cx="147751" cy="37660"/>
            </a:xfrm>
          </p:grpSpPr>
          <p:sp>
            <p:nvSpPr>
              <p:cNvPr id="23" name="Freeform 2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24" name="TextBox 2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25" name="Group 25"/>
            <p:cNvGrpSpPr/>
            <p:nvPr/>
          </p:nvGrpSpPr>
          <p:grpSpPr>
            <a:xfrm>
              <a:off x="279152" y="4629982"/>
              <a:ext cx="456256" cy="45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27" name="TextBox 2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28" name="Group 28"/>
            <p:cNvGrpSpPr/>
            <p:nvPr/>
          </p:nvGrpSpPr>
          <p:grpSpPr>
            <a:xfrm rot="553339">
              <a:off x="7583" y="4761225"/>
              <a:ext cx="543138" cy="138439"/>
              <a:chOff x="0" y="0"/>
              <a:chExt cx="147751" cy="37660"/>
            </a:xfrm>
          </p:grpSpPr>
          <p:sp>
            <p:nvSpPr>
              <p:cNvPr id="29" name="Freeform 2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0" name="TextBox 3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1" name="Group 31"/>
            <p:cNvGrpSpPr/>
            <p:nvPr/>
          </p:nvGrpSpPr>
          <p:grpSpPr>
            <a:xfrm>
              <a:off x="279152" y="9963021"/>
              <a:ext cx="456256" cy="4562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3" name="TextBox 3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34" name="Group 34"/>
            <p:cNvGrpSpPr/>
            <p:nvPr/>
          </p:nvGrpSpPr>
          <p:grpSpPr>
            <a:xfrm rot="553339">
              <a:off x="7583" y="10094264"/>
              <a:ext cx="543138" cy="138439"/>
              <a:chOff x="0" y="0"/>
              <a:chExt cx="147751" cy="37660"/>
            </a:xfrm>
          </p:grpSpPr>
          <p:sp>
            <p:nvSpPr>
              <p:cNvPr id="35" name="Freeform 3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36" name="TextBox 3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37" name="Group 37"/>
            <p:cNvGrpSpPr/>
            <p:nvPr/>
          </p:nvGrpSpPr>
          <p:grpSpPr>
            <a:xfrm>
              <a:off x="279152" y="1963463"/>
              <a:ext cx="456256" cy="4562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39" name="TextBox 39"/>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0" name="Group 40"/>
            <p:cNvGrpSpPr/>
            <p:nvPr/>
          </p:nvGrpSpPr>
          <p:grpSpPr>
            <a:xfrm rot="553339">
              <a:off x="7583" y="2094706"/>
              <a:ext cx="543138" cy="138439"/>
              <a:chOff x="0" y="0"/>
              <a:chExt cx="147751" cy="37660"/>
            </a:xfrm>
          </p:grpSpPr>
          <p:sp>
            <p:nvSpPr>
              <p:cNvPr id="41" name="Freeform 41"/>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2" name="TextBox 42"/>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3" name="Group 43"/>
            <p:cNvGrpSpPr/>
            <p:nvPr/>
          </p:nvGrpSpPr>
          <p:grpSpPr>
            <a:xfrm>
              <a:off x="279152" y="5963242"/>
              <a:ext cx="456256" cy="45625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5" name="TextBox 45"/>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46" name="Group 46"/>
            <p:cNvGrpSpPr/>
            <p:nvPr/>
          </p:nvGrpSpPr>
          <p:grpSpPr>
            <a:xfrm rot="553339">
              <a:off x="7583" y="6094485"/>
              <a:ext cx="543138" cy="138439"/>
              <a:chOff x="0" y="0"/>
              <a:chExt cx="147751" cy="37660"/>
            </a:xfrm>
          </p:grpSpPr>
          <p:sp>
            <p:nvSpPr>
              <p:cNvPr id="47" name="Freeform 47"/>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48" name="TextBox 48"/>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49" name="Group 49"/>
            <p:cNvGrpSpPr/>
            <p:nvPr/>
          </p:nvGrpSpPr>
          <p:grpSpPr>
            <a:xfrm>
              <a:off x="279152" y="11296281"/>
              <a:ext cx="456256" cy="456256"/>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1" name="TextBox 51"/>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2" name="Group 52"/>
            <p:cNvGrpSpPr/>
            <p:nvPr/>
          </p:nvGrpSpPr>
          <p:grpSpPr>
            <a:xfrm rot="553339">
              <a:off x="7583" y="11427524"/>
              <a:ext cx="543138" cy="138439"/>
              <a:chOff x="0" y="0"/>
              <a:chExt cx="147751" cy="37660"/>
            </a:xfrm>
          </p:grpSpPr>
          <p:sp>
            <p:nvSpPr>
              <p:cNvPr id="53" name="Freeform 53"/>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54" name="TextBox 54"/>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55" name="Group 55"/>
            <p:cNvGrpSpPr/>
            <p:nvPr/>
          </p:nvGrpSpPr>
          <p:grpSpPr>
            <a:xfrm>
              <a:off x="279152" y="7296502"/>
              <a:ext cx="456256" cy="456256"/>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57" name="TextBox 57"/>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58" name="Group 58"/>
            <p:cNvGrpSpPr/>
            <p:nvPr/>
          </p:nvGrpSpPr>
          <p:grpSpPr>
            <a:xfrm rot="553339">
              <a:off x="7583" y="7427745"/>
              <a:ext cx="543138" cy="138439"/>
              <a:chOff x="0" y="0"/>
              <a:chExt cx="147751" cy="37660"/>
            </a:xfrm>
          </p:grpSpPr>
          <p:sp>
            <p:nvSpPr>
              <p:cNvPr id="59" name="Freeform 59"/>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0" name="TextBox 60"/>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1" name="Group 61"/>
            <p:cNvGrpSpPr/>
            <p:nvPr/>
          </p:nvGrpSpPr>
          <p:grpSpPr>
            <a:xfrm>
              <a:off x="279152" y="12629540"/>
              <a:ext cx="456256" cy="45625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3" name="TextBox 63"/>
              <p:cNvSpPr txBox="1"/>
              <p:nvPr/>
            </p:nvSpPr>
            <p:spPr>
              <a:xfrm>
                <a:off x="76200" y="38100"/>
                <a:ext cx="660400" cy="698500"/>
              </a:xfrm>
              <a:prstGeom prst="rect">
                <a:avLst/>
              </a:prstGeom>
            </p:spPr>
            <p:txBody>
              <a:bodyPr lIns="36888" tIns="36888" rIns="36888" bIns="36888" rtlCol="0" anchor="ctr"/>
              <a:lstStyle/>
              <a:p>
                <a:pPr algn="ctr">
                  <a:lnSpc>
                    <a:spcPts val="2659"/>
                  </a:lnSpc>
                  <a:spcBef>
                    <a:spcPct val="0"/>
                  </a:spcBef>
                </a:pPr>
                <a:endParaRPr/>
              </a:p>
            </p:txBody>
          </p:sp>
        </p:grpSp>
        <p:grpSp>
          <p:nvGrpSpPr>
            <p:cNvPr id="64" name="Group 64"/>
            <p:cNvGrpSpPr/>
            <p:nvPr/>
          </p:nvGrpSpPr>
          <p:grpSpPr>
            <a:xfrm rot="553339">
              <a:off x="7583" y="12760783"/>
              <a:ext cx="543138" cy="138439"/>
              <a:chOff x="0" y="0"/>
              <a:chExt cx="147751" cy="37660"/>
            </a:xfrm>
          </p:grpSpPr>
          <p:sp>
            <p:nvSpPr>
              <p:cNvPr id="65" name="Freeform 65"/>
              <p:cNvSpPr/>
              <p:nvPr/>
            </p:nvSpPr>
            <p:spPr>
              <a:xfrm>
                <a:off x="0" y="0"/>
                <a:ext cx="147751" cy="37660"/>
              </a:xfrm>
              <a:custGeom>
                <a:avLst/>
                <a:gdLst/>
                <a:ahLst/>
                <a:cxnLst/>
                <a:rect l="l" t="t" r="r" b="b"/>
                <a:pathLst>
                  <a:path w="147751" h="37660">
                    <a:moveTo>
                      <a:pt x="0" y="0"/>
                    </a:moveTo>
                    <a:lnTo>
                      <a:pt x="147751" y="0"/>
                    </a:lnTo>
                    <a:lnTo>
                      <a:pt x="147751" y="37660"/>
                    </a:lnTo>
                    <a:lnTo>
                      <a:pt x="0" y="37660"/>
                    </a:lnTo>
                    <a:close/>
                  </a:path>
                </a:pathLst>
              </a:custGeom>
              <a:solidFill>
                <a:srgbClr val="D9D9D9"/>
              </a:solidFill>
            </p:spPr>
          </p:sp>
          <p:sp>
            <p:nvSpPr>
              <p:cNvPr id="66" name="TextBox 66"/>
              <p:cNvSpPr txBox="1"/>
              <p:nvPr/>
            </p:nvSpPr>
            <p:spPr>
              <a:xfrm>
                <a:off x="0" y="-38100"/>
                <a:ext cx="147751" cy="75760"/>
              </a:xfrm>
              <a:prstGeom prst="rect">
                <a:avLst/>
              </a:prstGeom>
            </p:spPr>
            <p:txBody>
              <a:bodyPr lIns="36888" tIns="36888" rIns="36888" bIns="36888" rtlCol="0" anchor="ctr"/>
              <a:lstStyle/>
              <a:p>
                <a:pPr algn="ctr">
                  <a:lnSpc>
                    <a:spcPts val="2659"/>
                  </a:lnSpc>
                </a:pPr>
                <a:endParaRPr/>
              </a:p>
            </p:txBody>
          </p:sp>
        </p:grpSp>
        <p:grpSp>
          <p:nvGrpSpPr>
            <p:cNvPr id="67" name="Group 67"/>
            <p:cNvGrpSpPr/>
            <p:nvPr/>
          </p:nvGrpSpPr>
          <p:grpSpPr>
            <a:xfrm>
              <a:off x="0" y="13500978"/>
              <a:ext cx="24384000" cy="215022"/>
              <a:chOff x="0" y="0"/>
              <a:chExt cx="4816593" cy="42474"/>
            </a:xfrm>
          </p:grpSpPr>
          <p:sp>
            <p:nvSpPr>
              <p:cNvPr id="68" name="Freeform 68"/>
              <p:cNvSpPr/>
              <p:nvPr/>
            </p:nvSpPr>
            <p:spPr>
              <a:xfrm>
                <a:off x="0" y="0"/>
                <a:ext cx="4816592" cy="42474"/>
              </a:xfrm>
              <a:custGeom>
                <a:avLst/>
                <a:gdLst/>
                <a:ahLst/>
                <a:cxnLst/>
                <a:rect l="l" t="t" r="r" b="b"/>
                <a:pathLst>
                  <a:path w="4816592" h="42474">
                    <a:moveTo>
                      <a:pt x="0" y="0"/>
                    </a:moveTo>
                    <a:lnTo>
                      <a:pt x="4816592" y="0"/>
                    </a:lnTo>
                    <a:lnTo>
                      <a:pt x="4816592" y="42474"/>
                    </a:lnTo>
                    <a:lnTo>
                      <a:pt x="0" y="42474"/>
                    </a:lnTo>
                    <a:close/>
                  </a:path>
                </a:pathLst>
              </a:custGeom>
              <a:solidFill>
                <a:srgbClr val="004AAD"/>
              </a:solidFill>
            </p:spPr>
          </p:sp>
          <p:sp>
            <p:nvSpPr>
              <p:cNvPr id="69" name="TextBox 69"/>
              <p:cNvSpPr txBox="1"/>
              <p:nvPr/>
            </p:nvSpPr>
            <p:spPr>
              <a:xfrm>
                <a:off x="0" y="-38100"/>
                <a:ext cx="4816593" cy="80574"/>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24148870" y="0"/>
              <a:ext cx="357480" cy="13716000"/>
              <a:chOff x="0" y="0"/>
              <a:chExt cx="70613" cy="2709333"/>
            </a:xfrm>
          </p:grpSpPr>
          <p:sp>
            <p:nvSpPr>
              <p:cNvPr id="71" name="Freeform 71"/>
              <p:cNvSpPr/>
              <p:nvPr/>
            </p:nvSpPr>
            <p:spPr>
              <a:xfrm>
                <a:off x="0" y="0"/>
                <a:ext cx="70613" cy="2709333"/>
              </a:xfrm>
              <a:custGeom>
                <a:avLst/>
                <a:gdLst/>
                <a:ahLst/>
                <a:cxnLst/>
                <a:rect l="l" t="t" r="r" b="b"/>
                <a:pathLst>
                  <a:path w="70613" h="2709333">
                    <a:moveTo>
                      <a:pt x="0" y="0"/>
                    </a:moveTo>
                    <a:lnTo>
                      <a:pt x="70613" y="0"/>
                    </a:lnTo>
                    <a:lnTo>
                      <a:pt x="70613" y="2709333"/>
                    </a:lnTo>
                    <a:lnTo>
                      <a:pt x="0" y="2709333"/>
                    </a:lnTo>
                    <a:close/>
                  </a:path>
                </a:pathLst>
              </a:custGeom>
              <a:solidFill>
                <a:srgbClr val="004AAD"/>
              </a:solidFill>
            </p:spPr>
          </p:sp>
          <p:sp>
            <p:nvSpPr>
              <p:cNvPr id="72" name="TextBox 72"/>
              <p:cNvSpPr txBox="1"/>
              <p:nvPr/>
            </p:nvSpPr>
            <p:spPr>
              <a:xfrm>
                <a:off x="0" y="-38100"/>
                <a:ext cx="70613" cy="274743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21623711" y="858331"/>
              <a:ext cx="337709" cy="578975"/>
              <a:chOff x="0" y="0"/>
              <a:chExt cx="796036" cy="1364742"/>
            </a:xfrm>
          </p:grpSpPr>
          <p:sp>
            <p:nvSpPr>
              <p:cNvPr id="74" name="Freeform 74"/>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5" name="Group 75"/>
            <p:cNvGrpSpPr/>
            <p:nvPr/>
          </p:nvGrpSpPr>
          <p:grpSpPr>
            <a:xfrm>
              <a:off x="22233628" y="858331"/>
              <a:ext cx="337709" cy="578975"/>
              <a:chOff x="0" y="0"/>
              <a:chExt cx="796036" cy="1364742"/>
            </a:xfrm>
          </p:grpSpPr>
          <p:sp>
            <p:nvSpPr>
              <p:cNvPr id="76" name="Freeform 76"/>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nvGrpSpPr>
            <p:cNvPr id="77" name="Group 77"/>
            <p:cNvGrpSpPr/>
            <p:nvPr/>
          </p:nvGrpSpPr>
          <p:grpSpPr>
            <a:xfrm>
              <a:off x="22843546" y="858331"/>
              <a:ext cx="337709" cy="578975"/>
              <a:chOff x="0" y="0"/>
              <a:chExt cx="796036" cy="1364742"/>
            </a:xfrm>
          </p:grpSpPr>
          <p:sp>
            <p:nvSpPr>
              <p:cNvPr id="78" name="Freeform 78"/>
              <p:cNvSpPr/>
              <p:nvPr/>
            </p:nvSpPr>
            <p:spPr>
              <a:xfrm>
                <a:off x="0" y="0"/>
                <a:ext cx="796036" cy="1364742"/>
              </a:xfrm>
              <a:custGeom>
                <a:avLst/>
                <a:gdLst/>
                <a:ahLst/>
                <a:cxnLst/>
                <a:rect l="l" t="t" r="r" b="b"/>
                <a:pathLst>
                  <a:path w="796036" h="1364742">
                    <a:moveTo>
                      <a:pt x="795401" y="682371"/>
                    </a:moveTo>
                    <a:lnTo>
                      <a:pt x="796036" y="681355"/>
                    </a:lnTo>
                    <a:lnTo>
                      <a:pt x="794893" y="681355"/>
                    </a:lnTo>
                    <a:lnTo>
                      <a:pt x="398018" y="0"/>
                    </a:lnTo>
                    <a:lnTo>
                      <a:pt x="1143" y="681355"/>
                    </a:lnTo>
                    <a:lnTo>
                      <a:pt x="0" y="681355"/>
                    </a:lnTo>
                    <a:lnTo>
                      <a:pt x="635" y="682371"/>
                    </a:lnTo>
                    <a:lnTo>
                      <a:pt x="0" y="683387"/>
                    </a:lnTo>
                    <a:lnTo>
                      <a:pt x="1143" y="683387"/>
                    </a:lnTo>
                    <a:lnTo>
                      <a:pt x="398018" y="1364742"/>
                    </a:lnTo>
                    <a:lnTo>
                      <a:pt x="794893" y="683387"/>
                    </a:lnTo>
                    <a:lnTo>
                      <a:pt x="796036" y="683387"/>
                    </a:lnTo>
                    <a:lnTo>
                      <a:pt x="795401" y="682371"/>
                    </a:lnTo>
                    <a:close/>
                  </a:path>
                </a:pathLst>
              </a:custGeom>
              <a:solidFill>
                <a:srgbClr val="004AAD"/>
              </a:solidFill>
            </p:spPr>
          </p:sp>
        </p:grpSp>
      </p:grpSp>
      <p:grpSp>
        <p:nvGrpSpPr>
          <p:cNvPr id="79" name="Group 79"/>
          <p:cNvGrpSpPr/>
          <p:nvPr/>
        </p:nvGrpSpPr>
        <p:grpSpPr>
          <a:xfrm>
            <a:off x="1028700" y="379341"/>
            <a:ext cx="1298718" cy="1298718"/>
            <a:chOff x="0" y="0"/>
            <a:chExt cx="1731623" cy="1731623"/>
          </a:xfrm>
        </p:grpSpPr>
        <p:grpSp>
          <p:nvGrpSpPr>
            <p:cNvPr id="80" name="Group 80"/>
            <p:cNvGrpSpPr/>
            <p:nvPr/>
          </p:nvGrpSpPr>
          <p:grpSpPr>
            <a:xfrm>
              <a:off x="184209" y="184209"/>
              <a:ext cx="1363205" cy="136320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0" y="0"/>
              <a:ext cx="1731623" cy="1731623"/>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4AAD"/>
                </a:solidFill>
                <a:prstDash val="solid"/>
                <a:miter/>
              </a:ln>
            </p:spPr>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6" name="Freeform 86"/>
            <p:cNvSpPr/>
            <p:nvPr/>
          </p:nvSpPr>
          <p:spPr>
            <a:xfrm>
              <a:off x="388619" y="558023"/>
              <a:ext cx="954385" cy="615578"/>
            </a:xfrm>
            <a:custGeom>
              <a:avLst/>
              <a:gdLst/>
              <a:ahLst/>
              <a:cxnLst/>
              <a:rect l="l" t="t" r="r" b="b"/>
              <a:pathLst>
                <a:path w="954385" h="615578">
                  <a:moveTo>
                    <a:pt x="0" y="0"/>
                  </a:moveTo>
                  <a:lnTo>
                    <a:pt x="954385" y="0"/>
                  </a:lnTo>
                  <a:lnTo>
                    <a:pt x="954385" y="615578"/>
                  </a:lnTo>
                  <a:lnTo>
                    <a:pt x="0" y="61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0" name="TextBox 100"/>
          <p:cNvSpPr txBox="1"/>
          <p:nvPr/>
        </p:nvSpPr>
        <p:spPr>
          <a:xfrm>
            <a:off x="2580365" y="378973"/>
            <a:ext cx="6889843" cy="1170000"/>
          </a:xfrm>
          <a:prstGeom prst="rect">
            <a:avLst/>
          </a:prstGeom>
        </p:spPr>
        <p:txBody>
          <a:bodyPr lIns="0" tIns="0" rIns="0" bIns="0" rtlCol="0" anchor="t">
            <a:spAutoFit/>
          </a:bodyPr>
          <a:lstStyle/>
          <a:p>
            <a:pPr algn="l">
              <a:lnSpc>
                <a:spcPts val="9920"/>
              </a:lnSpc>
            </a:pPr>
            <a:r>
              <a:rPr lang="zh-CN" altLang="en-US" sz="6200" dirty="0">
                <a:solidFill>
                  <a:srgbClr val="004AAD"/>
                </a:solidFill>
                <a:ea typeface="字由点字典黑 Bold"/>
              </a:rPr>
              <a:t>研究思路</a:t>
            </a:r>
          </a:p>
        </p:txBody>
      </p:sp>
      <p:grpSp>
        <p:nvGrpSpPr>
          <p:cNvPr id="133" name="组合 132">
            <a:extLst>
              <a:ext uri="{FF2B5EF4-FFF2-40B4-BE49-F238E27FC236}">
                <a16:creationId xmlns:a16="http://schemas.microsoft.com/office/drawing/2014/main" id="{D3B7DF2E-310E-F05F-18F6-00C7FDE5CE14}"/>
              </a:ext>
            </a:extLst>
          </p:cNvPr>
          <p:cNvGrpSpPr/>
          <p:nvPr/>
        </p:nvGrpSpPr>
        <p:grpSpPr>
          <a:xfrm>
            <a:off x="4603899" y="3685581"/>
            <a:ext cx="6809292" cy="4649011"/>
            <a:chOff x="4603899" y="3685581"/>
            <a:chExt cx="6809292" cy="4649011"/>
          </a:xfrm>
        </p:grpSpPr>
        <p:grpSp>
          <p:nvGrpSpPr>
            <p:cNvPr id="90" name="Group 90"/>
            <p:cNvGrpSpPr/>
            <p:nvPr/>
          </p:nvGrpSpPr>
          <p:grpSpPr>
            <a:xfrm>
              <a:off x="4603899" y="3685581"/>
              <a:ext cx="6809292" cy="4649011"/>
              <a:chOff x="-163962" y="101600"/>
              <a:chExt cx="837062" cy="571500"/>
            </a:xfrm>
          </p:grpSpPr>
          <p:sp>
            <p:nvSpPr>
              <p:cNvPr id="91" name="Freeform 91"/>
              <p:cNvSpPr/>
              <p:nvPr/>
            </p:nvSpPr>
            <p:spPr>
              <a:xfrm>
                <a:off x="-163962" y="123803"/>
                <a:ext cx="531055" cy="531055"/>
              </a:xfrm>
              <a:custGeom>
                <a:avLst/>
                <a:gdLst/>
                <a:ahLst/>
                <a:cxnLst/>
                <a:rect l="l" t="t" r="r" b="b"/>
                <a:pathLst>
                  <a:path w="795007" h="795007">
                    <a:moveTo>
                      <a:pt x="417375" y="10975"/>
                    </a:moveTo>
                    <a:lnTo>
                      <a:pt x="784033" y="377633"/>
                    </a:lnTo>
                    <a:cubicBezTo>
                      <a:pt x="795007" y="388607"/>
                      <a:pt x="795007" y="406401"/>
                      <a:pt x="784033" y="417375"/>
                    </a:cubicBezTo>
                    <a:lnTo>
                      <a:pt x="417375" y="784033"/>
                    </a:lnTo>
                    <a:cubicBezTo>
                      <a:pt x="406401" y="795007"/>
                      <a:pt x="388607" y="795007"/>
                      <a:pt x="377633" y="784033"/>
                    </a:cubicBezTo>
                    <a:lnTo>
                      <a:pt x="10975" y="417375"/>
                    </a:lnTo>
                    <a:cubicBezTo>
                      <a:pt x="0" y="406401"/>
                      <a:pt x="0" y="388607"/>
                      <a:pt x="10975" y="377633"/>
                    </a:cubicBezTo>
                    <a:lnTo>
                      <a:pt x="377633" y="10975"/>
                    </a:lnTo>
                    <a:cubicBezTo>
                      <a:pt x="388607" y="0"/>
                      <a:pt x="406401" y="0"/>
                      <a:pt x="417375" y="10975"/>
                    </a:cubicBezTo>
                    <a:close/>
                  </a:path>
                </a:pathLst>
              </a:custGeom>
              <a:solidFill>
                <a:srgbClr val="FFFFFF"/>
              </a:solidFill>
              <a:ln w="38100" cap="rnd">
                <a:solidFill>
                  <a:srgbClr val="004AAD"/>
                </a:solidFill>
                <a:prstDash val="solid"/>
                <a:round/>
              </a:ln>
            </p:spPr>
            <p:txBody>
              <a:bodyPr/>
              <a:lstStyle/>
              <a:p>
                <a:endParaRPr lang="zh-CN" altLang="en-US" dirty="0"/>
              </a:p>
            </p:txBody>
          </p:sp>
          <p:sp>
            <p:nvSpPr>
              <p:cNvPr id="92" name="TextBox 92"/>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02" name="Group 102"/>
            <p:cNvGrpSpPr/>
            <p:nvPr/>
          </p:nvGrpSpPr>
          <p:grpSpPr>
            <a:xfrm>
              <a:off x="5358328" y="5180372"/>
              <a:ext cx="2813870" cy="1944178"/>
              <a:chOff x="0" y="-133351"/>
              <a:chExt cx="3751827" cy="2592238"/>
            </a:xfrm>
          </p:grpSpPr>
          <p:sp>
            <p:nvSpPr>
              <p:cNvPr id="103" name="TextBox 103"/>
              <p:cNvSpPr txBox="1"/>
              <p:nvPr/>
            </p:nvSpPr>
            <p:spPr>
              <a:xfrm>
                <a:off x="0" y="-133351"/>
                <a:ext cx="3751827" cy="953765"/>
              </a:xfrm>
              <a:prstGeom prst="rect">
                <a:avLst/>
              </a:prstGeom>
            </p:spPr>
            <p:txBody>
              <a:bodyPr lIns="0" tIns="0" rIns="0" bIns="0" rtlCol="0" anchor="t">
                <a:spAutoFit/>
              </a:bodyPr>
              <a:lstStyle/>
              <a:p>
                <a:pPr algn="ctr">
                  <a:lnSpc>
                    <a:spcPts val="6080"/>
                  </a:lnSpc>
                </a:pPr>
                <a:r>
                  <a:rPr lang="zh-CN" altLang="en-US" sz="3800" dirty="0">
                    <a:solidFill>
                      <a:srgbClr val="000000"/>
                    </a:solidFill>
                    <a:ea typeface="字由点字典黑 Bold"/>
                  </a:rPr>
                  <a:t>数据预处理</a:t>
                </a:r>
                <a:endParaRPr lang="en-US" sz="3800" dirty="0">
                  <a:solidFill>
                    <a:srgbClr val="000000"/>
                  </a:solidFill>
                  <a:ea typeface="字由点字典黑 Bold"/>
                </a:endParaRPr>
              </a:p>
            </p:txBody>
          </p:sp>
          <p:sp>
            <p:nvSpPr>
              <p:cNvPr id="104" name="TextBox 104"/>
              <p:cNvSpPr txBox="1"/>
              <p:nvPr/>
            </p:nvSpPr>
            <p:spPr>
              <a:xfrm>
                <a:off x="0" y="959844"/>
                <a:ext cx="3751827" cy="1499043"/>
              </a:xfrm>
              <a:prstGeom prst="rect">
                <a:avLst/>
              </a:prstGeom>
            </p:spPr>
            <p:txBody>
              <a:bodyPr lIns="0" tIns="0" rIns="0" bIns="0" rtlCol="0" anchor="t">
                <a:spAutoFit/>
              </a:bodyPr>
              <a:lstStyle/>
              <a:p>
                <a:pPr algn="ctr">
                  <a:lnSpc>
                    <a:spcPts val="3040"/>
                  </a:lnSpc>
                </a:pPr>
                <a:r>
                  <a:rPr lang="zh-CN" altLang="en-US" sz="1900" dirty="0">
                    <a:solidFill>
                      <a:srgbClr val="000000"/>
                    </a:solidFill>
                    <a:ea typeface="字由点字典黑 Light"/>
                  </a:rPr>
                  <a:t>对数据进行清洗和预处理，</a:t>
                </a:r>
                <a:r>
                  <a:rPr lang="en-US" altLang="zh-CN" sz="2000" dirty="0">
                    <a:solidFill>
                      <a:srgbClr val="000000"/>
                    </a:solidFill>
                    <a:highlight>
                      <a:srgbClr val="FFFFFF">
                        <a:alpha val="0"/>
                      </a:srgbClr>
                    </a:highlight>
                    <a:ea typeface="微软雅黑" panose="020B0503020204020204" charset="-122"/>
                    <a:cs typeface="+mn-lt"/>
                    <a:sym typeface="微软雅黑" panose="020B0503020204020204" charset="-122"/>
                  </a:rPr>
                  <a:t> </a:t>
                </a:r>
                <a:r>
                  <a:rPr lang="en-US" altLang="zh-CN" sz="2000" dirty="0" err="1">
                    <a:solidFill>
                      <a:srgbClr val="000000"/>
                    </a:solidFill>
                    <a:highlight>
                      <a:srgbClr val="FFFFFF">
                        <a:alpha val="0"/>
                      </a:srgbClr>
                    </a:highlight>
                    <a:ea typeface="微软雅黑" panose="020B0503020204020204" charset="-122"/>
                    <a:cs typeface="+mn-lt"/>
                    <a:sym typeface="微软雅黑" panose="020B0503020204020204" charset="-122"/>
                  </a:rPr>
                  <a:t>这包括去除噪声、处理缺失值和异常值等</a:t>
                </a:r>
                <a:r>
                  <a:rPr lang="zh-CN" altLang="en-US" sz="2000" dirty="0">
                    <a:solidFill>
                      <a:srgbClr val="000000"/>
                    </a:solidFill>
                    <a:highlight>
                      <a:srgbClr val="FFFFFF">
                        <a:alpha val="0"/>
                      </a:srgbClr>
                    </a:highlight>
                    <a:ea typeface="微软雅黑" panose="020B0503020204020204" charset="-122"/>
                    <a:cs typeface="+mn-lt"/>
                    <a:sym typeface="微软雅黑" panose="020B0503020204020204" charset="-122"/>
                  </a:rPr>
                  <a:t>。</a:t>
                </a:r>
                <a:endParaRPr lang="en-US" sz="1900" dirty="0">
                  <a:solidFill>
                    <a:srgbClr val="000000"/>
                  </a:solidFill>
                  <a:ea typeface="字由点字典黑 Light"/>
                </a:endParaRPr>
              </a:p>
            </p:txBody>
          </p:sp>
        </p:grpSp>
      </p:grpSp>
      <p:grpSp>
        <p:nvGrpSpPr>
          <p:cNvPr id="114" name="组合 113">
            <a:extLst>
              <a:ext uri="{FF2B5EF4-FFF2-40B4-BE49-F238E27FC236}">
                <a16:creationId xmlns:a16="http://schemas.microsoft.com/office/drawing/2014/main" id="{2F58DC75-3AB0-C345-FE6E-6A0D957B8C5D}"/>
              </a:ext>
            </a:extLst>
          </p:cNvPr>
          <p:cNvGrpSpPr/>
          <p:nvPr/>
        </p:nvGrpSpPr>
        <p:grpSpPr>
          <a:xfrm>
            <a:off x="1093398" y="3361781"/>
            <a:ext cx="4225431" cy="4722056"/>
            <a:chOff x="1093398" y="3361781"/>
            <a:chExt cx="4225431" cy="4722056"/>
          </a:xfrm>
        </p:grpSpPr>
        <p:grpSp>
          <p:nvGrpSpPr>
            <p:cNvPr id="87" name="Group 87"/>
            <p:cNvGrpSpPr/>
            <p:nvPr/>
          </p:nvGrpSpPr>
          <p:grpSpPr>
            <a:xfrm>
              <a:off x="1093398" y="3361781"/>
              <a:ext cx="4225431" cy="4722056"/>
              <a:chOff x="-102525" y="101600"/>
              <a:chExt cx="795007" cy="888446"/>
            </a:xfrm>
          </p:grpSpPr>
          <p:sp>
            <p:nvSpPr>
              <p:cNvPr id="88" name="Freeform 88"/>
              <p:cNvSpPr/>
              <p:nvPr/>
            </p:nvSpPr>
            <p:spPr>
              <a:xfrm>
                <a:off x="-102525" y="195039"/>
                <a:ext cx="795007" cy="795007"/>
              </a:xfrm>
              <a:custGeom>
                <a:avLst/>
                <a:gdLst/>
                <a:ahLst/>
                <a:cxnLst/>
                <a:rect l="l" t="t" r="r" b="b"/>
                <a:pathLst>
                  <a:path w="795007" h="795007">
                    <a:moveTo>
                      <a:pt x="417375" y="10975"/>
                    </a:moveTo>
                    <a:lnTo>
                      <a:pt x="784033" y="377633"/>
                    </a:lnTo>
                    <a:cubicBezTo>
                      <a:pt x="795007" y="388607"/>
                      <a:pt x="795007" y="406401"/>
                      <a:pt x="784033" y="417375"/>
                    </a:cubicBezTo>
                    <a:lnTo>
                      <a:pt x="417375" y="784033"/>
                    </a:lnTo>
                    <a:cubicBezTo>
                      <a:pt x="406401" y="795007"/>
                      <a:pt x="388607" y="795007"/>
                      <a:pt x="377633" y="784033"/>
                    </a:cubicBezTo>
                    <a:lnTo>
                      <a:pt x="10975" y="417375"/>
                    </a:lnTo>
                    <a:cubicBezTo>
                      <a:pt x="0" y="406401"/>
                      <a:pt x="0" y="388607"/>
                      <a:pt x="10975" y="377633"/>
                    </a:cubicBezTo>
                    <a:lnTo>
                      <a:pt x="377633" y="10975"/>
                    </a:lnTo>
                    <a:cubicBezTo>
                      <a:pt x="388607" y="0"/>
                      <a:pt x="406401" y="0"/>
                      <a:pt x="417375" y="10975"/>
                    </a:cubicBezTo>
                    <a:close/>
                  </a:path>
                </a:pathLst>
              </a:custGeom>
              <a:solidFill>
                <a:srgbClr val="004AAD"/>
              </a:solidFill>
            </p:spPr>
            <p:txBody>
              <a:bodyPr/>
              <a:lstStyle/>
              <a:p>
                <a:endParaRPr lang="zh-CN" altLang="en-US" dirty="0"/>
              </a:p>
            </p:txBody>
          </p:sp>
          <p:sp>
            <p:nvSpPr>
              <p:cNvPr id="89" name="TextBox 89"/>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05" name="Group 105"/>
            <p:cNvGrpSpPr/>
            <p:nvPr/>
          </p:nvGrpSpPr>
          <p:grpSpPr>
            <a:xfrm>
              <a:off x="1788231" y="5081324"/>
              <a:ext cx="2813870" cy="1962196"/>
              <a:chOff x="0" y="-133351"/>
              <a:chExt cx="3751827" cy="2616260"/>
            </a:xfrm>
          </p:grpSpPr>
          <p:sp>
            <p:nvSpPr>
              <p:cNvPr id="106" name="TextBox 106"/>
              <p:cNvSpPr txBox="1"/>
              <p:nvPr/>
            </p:nvSpPr>
            <p:spPr>
              <a:xfrm>
                <a:off x="0" y="-133351"/>
                <a:ext cx="3751827" cy="960263"/>
              </a:xfrm>
              <a:prstGeom prst="rect">
                <a:avLst/>
              </a:prstGeom>
            </p:spPr>
            <p:txBody>
              <a:bodyPr lIns="0" tIns="0" rIns="0" bIns="0" rtlCol="0" anchor="t">
                <a:spAutoFit/>
              </a:bodyPr>
              <a:lstStyle/>
              <a:p>
                <a:pPr algn="ctr">
                  <a:lnSpc>
                    <a:spcPts val="6080"/>
                  </a:lnSpc>
                </a:pPr>
                <a:r>
                  <a:rPr lang="zh-CN" altLang="en-US" sz="3800" dirty="0">
                    <a:solidFill>
                      <a:srgbClr val="FFFFFF"/>
                    </a:solidFill>
                    <a:ea typeface="字由点字典黑 Bold"/>
                  </a:rPr>
                  <a:t>数据集选择</a:t>
                </a:r>
                <a:endParaRPr lang="en-US" sz="3800" dirty="0">
                  <a:solidFill>
                    <a:srgbClr val="FFFFFF"/>
                  </a:solidFill>
                  <a:ea typeface="字由点字典黑 Bold"/>
                </a:endParaRPr>
              </a:p>
            </p:txBody>
          </p:sp>
          <p:sp>
            <p:nvSpPr>
              <p:cNvPr id="107" name="TextBox 107"/>
              <p:cNvSpPr txBox="1"/>
              <p:nvPr/>
            </p:nvSpPr>
            <p:spPr>
              <a:xfrm>
                <a:off x="317168" y="959843"/>
                <a:ext cx="3247038" cy="1523066"/>
              </a:xfrm>
              <a:prstGeom prst="rect">
                <a:avLst/>
              </a:prstGeom>
            </p:spPr>
            <p:txBody>
              <a:bodyPr wrap="square" lIns="0" tIns="0" rIns="0" bIns="0" rtlCol="0" anchor="t">
                <a:spAutoFit/>
              </a:bodyPr>
              <a:lstStyle/>
              <a:p>
                <a:pPr algn="ctr">
                  <a:lnSpc>
                    <a:spcPts val="3040"/>
                  </a:lnSpc>
                </a:pPr>
                <a:r>
                  <a:rPr lang="en-US" sz="2400" b="1" dirty="0">
                    <a:solidFill>
                      <a:srgbClr val="FFFFFF"/>
                    </a:solidFill>
                    <a:ea typeface="字由点字典黑 Light"/>
                  </a:rPr>
                  <a:t>CIC-MalMem-2022</a:t>
                </a:r>
                <a:r>
                  <a:rPr lang="zh-CN" altLang="en-US" sz="2400" dirty="0">
                    <a:solidFill>
                      <a:srgbClr val="FFFFFF"/>
                    </a:solidFill>
                    <a:ea typeface="字由点字典黑 Light"/>
                  </a:rPr>
                  <a:t>数据集作为研究的基础</a:t>
                </a:r>
                <a:endParaRPr lang="en-US" sz="2400" dirty="0">
                  <a:solidFill>
                    <a:srgbClr val="FFFFFF"/>
                  </a:solidFill>
                  <a:ea typeface="字由点字典黑 Light"/>
                </a:endParaRPr>
              </a:p>
            </p:txBody>
          </p:sp>
        </p:grpSp>
      </p:grpSp>
      <p:grpSp>
        <p:nvGrpSpPr>
          <p:cNvPr id="115" name="组合 114">
            <a:extLst>
              <a:ext uri="{FF2B5EF4-FFF2-40B4-BE49-F238E27FC236}">
                <a16:creationId xmlns:a16="http://schemas.microsoft.com/office/drawing/2014/main" id="{300627DF-AB00-7CDE-20D8-2A5A850A0779}"/>
              </a:ext>
            </a:extLst>
          </p:cNvPr>
          <p:cNvGrpSpPr/>
          <p:nvPr/>
        </p:nvGrpSpPr>
        <p:grpSpPr>
          <a:xfrm>
            <a:off x="8155670" y="3361781"/>
            <a:ext cx="4225431" cy="4722056"/>
            <a:chOff x="1093398" y="3361781"/>
            <a:chExt cx="4225431" cy="4722056"/>
          </a:xfrm>
        </p:grpSpPr>
        <p:grpSp>
          <p:nvGrpSpPr>
            <p:cNvPr id="116" name="Group 87">
              <a:extLst>
                <a:ext uri="{FF2B5EF4-FFF2-40B4-BE49-F238E27FC236}">
                  <a16:creationId xmlns:a16="http://schemas.microsoft.com/office/drawing/2014/main" id="{799778EB-5420-8A55-BBF8-62BEC9177382}"/>
                </a:ext>
              </a:extLst>
            </p:cNvPr>
            <p:cNvGrpSpPr/>
            <p:nvPr/>
          </p:nvGrpSpPr>
          <p:grpSpPr>
            <a:xfrm>
              <a:off x="1093398" y="3361781"/>
              <a:ext cx="4225431" cy="4722056"/>
              <a:chOff x="-102525" y="101600"/>
              <a:chExt cx="795007" cy="888446"/>
            </a:xfrm>
          </p:grpSpPr>
          <p:sp>
            <p:nvSpPr>
              <p:cNvPr id="120" name="Freeform 88">
                <a:extLst>
                  <a:ext uri="{FF2B5EF4-FFF2-40B4-BE49-F238E27FC236}">
                    <a16:creationId xmlns:a16="http://schemas.microsoft.com/office/drawing/2014/main" id="{C64E15AB-F5A2-28AD-1018-D4097A5CFDBE}"/>
                  </a:ext>
                </a:extLst>
              </p:cNvPr>
              <p:cNvSpPr/>
              <p:nvPr/>
            </p:nvSpPr>
            <p:spPr>
              <a:xfrm>
                <a:off x="-102525" y="195039"/>
                <a:ext cx="795007" cy="795007"/>
              </a:xfrm>
              <a:custGeom>
                <a:avLst/>
                <a:gdLst/>
                <a:ahLst/>
                <a:cxnLst/>
                <a:rect l="l" t="t" r="r" b="b"/>
                <a:pathLst>
                  <a:path w="795007" h="795007">
                    <a:moveTo>
                      <a:pt x="417375" y="10975"/>
                    </a:moveTo>
                    <a:lnTo>
                      <a:pt x="784033" y="377633"/>
                    </a:lnTo>
                    <a:cubicBezTo>
                      <a:pt x="795007" y="388607"/>
                      <a:pt x="795007" y="406401"/>
                      <a:pt x="784033" y="417375"/>
                    </a:cubicBezTo>
                    <a:lnTo>
                      <a:pt x="417375" y="784033"/>
                    </a:lnTo>
                    <a:cubicBezTo>
                      <a:pt x="406401" y="795007"/>
                      <a:pt x="388607" y="795007"/>
                      <a:pt x="377633" y="784033"/>
                    </a:cubicBezTo>
                    <a:lnTo>
                      <a:pt x="10975" y="417375"/>
                    </a:lnTo>
                    <a:cubicBezTo>
                      <a:pt x="0" y="406401"/>
                      <a:pt x="0" y="388607"/>
                      <a:pt x="10975" y="377633"/>
                    </a:cubicBezTo>
                    <a:lnTo>
                      <a:pt x="377633" y="10975"/>
                    </a:lnTo>
                    <a:cubicBezTo>
                      <a:pt x="388607" y="0"/>
                      <a:pt x="406401" y="0"/>
                      <a:pt x="417375" y="10975"/>
                    </a:cubicBezTo>
                    <a:close/>
                  </a:path>
                </a:pathLst>
              </a:custGeom>
              <a:solidFill>
                <a:srgbClr val="004AAD"/>
              </a:solidFill>
            </p:spPr>
            <p:txBody>
              <a:bodyPr/>
              <a:lstStyle/>
              <a:p>
                <a:endParaRPr lang="zh-CN" altLang="en-US" dirty="0"/>
              </a:p>
            </p:txBody>
          </p:sp>
          <p:sp>
            <p:nvSpPr>
              <p:cNvPr id="121" name="TextBox 89">
                <a:extLst>
                  <a:ext uri="{FF2B5EF4-FFF2-40B4-BE49-F238E27FC236}">
                    <a16:creationId xmlns:a16="http://schemas.microsoft.com/office/drawing/2014/main" id="{63DA8B62-157E-9328-EC1C-6083B7714187}"/>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17" name="Group 105">
              <a:extLst>
                <a:ext uri="{FF2B5EF4-FFF2-40B4-BE49-F238E27FC236}">
                  <a16:creationId xmlns:a16="http://schemas.microsoft.com/office/drawing/2014/main" id="{8208D4D9-6822-8E92-E121-604E9E397D8E}"/>
                </a:ext>
              </a:extLst>
            </p:cNvPr>
            <p:cNvGrpSpPr/>
            <p:nvPr/>
          </p:nvGrpSpPr>
          <p:grpSpPr>
            <a:xfrm>
              <a:off x="1788231" y="5081324"/>
              <a:ext cx="2813870" cy="1962196"/>
              <a:chOff x="0" y="-133351"/>
              <a:chExt cx="3751827" cy="2616260"/>
            </a:xfrm>
          </p:grpSpPr>
          <p:sp>
            <p:nvSpPr>
              <p:cNvPr id="118" name="TextBox 106">
                <a:extLst>
                  <a:ext uri="{FF2B5EF4-FFF2-40B4-BE49-F238E27FC236}">
                    <a16:creationId xmlns:a16="http://schemas.microsoft.com/office/drawing/2014/main" id="{456BA73C-5709-98D8-6745-68546583DC89}"/>
                  </a:ext>
                </a:extLst>
              </p:cNvPr>
              <p:cNvSpPr txBox="1"/>
              <p:nvPr/>
            </p:nvSpPr>
            <p:spPr>
              <a:xfrm>
                <a:off x="0" y="-133351"/>
                <a:ext cx="3751827" cy="960263"/>
              </a:xfrm>
              <a:prstGeom prst="rect">
                <a:avLst/>
              </a:prstGeom>
            </p:spPr>
            <p:txBody>
              <a:bodyPr lIns="0" tIns="0" rIns="0" bIns="0" rtlCol="0" anchor="t">
                <a:spAutoFit/>
              </a:bodyPr>
              <a:lstStyle/>
              <a:p>
                <a:pPr algn="ctr">
                  <a:lnSpc>
                    <a:spcPts val="6080"/>
                  </a:lnSpc>
                </a:pPr>
                <a:r>
                  <a:rPr lang="zh-CN" altLang="en-US" sz="3800" dirty="0">
                    <a:solidFill>
                      <a:srgbClr val="FFFFFF"/>
                    </a:solidFill>
                    <a:ea typeface="字由点字典黑 Bold"/>
                  </a:rPr>
                  <a:t>特征提取</a:t>
                </a:r>
                <a:endParaRPr lang="en-US" sz="3800" dirty="0">
                  <a:solidFill>
                    <a:srgbClr val="FFFFFF"/>
                  </a:solidFill>
                  <a:ea typeface="字由点字典黑 Bold"/>
                </a:endParaRPr>
              </a:p>
            </p:txBody>
          </p:sp>
          <p:sp>
            <p:nvSpPr>
              <p:cNvPr id="119" name="TextBox 107">
                <a:extLst>
                  <a:ext uri="{FF2B5EF4-FFF2-40B4-BE49-F238E27FC236}">
                    <a16:creationId xmlns:a16="http://schemas.microsoft.com/office/drawing/2014/main" id="{94D917F0-5C03-F64A-9754-B0E048B78A42}"/>
                  </a:ext>
                </a:extLst>
              </p:cNvPr>
              <p:cNvSpPr txBox="1"/>
              <p:nvPr/>
            </p:nvSpPr>
            <p:spPr>
              <a:xfrm>
                <a:off x="317168" y="959843"/>
                <a:ext cx="3247038" cy="1523066"/>
              </a:xfrm>
              <a:prstGeom prst="rect">
                <a:avLst/>
              </a:prstGeom>
            </p:spPr>
            <p:txBody>
              <a:bodyPr wrap="square" lIns="0" tIns="0" rIns="0" bIns="0" rtlCol="0" anchor="t">
                <a:spAutoFit/>
              </a:bodyPr>
              <a:lstStyle/>
              <a:p>
                <a:pPr algn="ctr">
                  <a:lnSpc>
                    <a:spcPts val="3040"/>
                  </a:lnSpc>
                </a:pPr>
                <a:r>
                  <a:rPr lang="zh-CN" altLang="en-US" sz="2400" dirty="0">
                    <a:solidFill>
                      <a:srgbClr val="FFFFFF"/>
                    </a:solidFill>
                    <a:ea typeface="字由点字典黑 Light"/>
                  </a:rPr>
                  <a:t>从内存转储数据中提取有用的特征</a:t>
                </a:r>
                <a:endParaRPr lang="en-US" sz="2400" dirty="0">
                  <a:solidFill>
                    <a:srgbClr val="FFFFFF"/>
                  </a:solidFill>
                  <a:ea typeface="字由点字典黑 Light"/>
                </a:endParaRPr>
              </a:p>
            </p:txBody>
          </p:sp>
        </p:grpSp>
      </p:grpSp>
      <p:grpSp>
        <p:nvGrpSpPr>
          <p:cNvPr id="134" name="组合 133">
            <a:extLst>
              <a:ext uri="{FF2B5EF4-FFF2-40B4-BE49-F238E27FC236}">
                <a16:creationId xmlns:a16="http://schemas.microsoft.com/office/drawing/2014/main" id="{F581CA1F-AD44-3C80-440B-DBDBE37A14C8}"/>
              </a:ext>
            </a:extLst>
          </p:cNvPr>
          <p:cNvGrpSpPr/>
          <p:nvPr/>
        </p:nvGrpSpPr>
        <p:grpSpPr>
          <a:xfrm>
            <a:off x="11577670" y="3465145"/>
            <a:ext cx="6809292" cy="4649011"/>
            <a:chOff x="4603899" y="3685581"/>
            <a:chExt cx="6809292" cy="4649011"/>
          </a:xfrm>
        </p:grpSpPr>
        <p:grpSp>
          <p:nvGrpSpPr>
            <p:cNvPr id="135" name="Group 90">
              <a:extLst>
                <a:ext uri="{FF2B5EF4-FFF2-40B4-BE49-F238E27FC236}">
                  <a16:creationId xmlns:a16="http://schemas.microsoft.com/office/drawing/2014/main" id="{58117DA6-850F-AABC-78EC-3E6AFB228A9B}"/>
                </a:ext>
              </a:extLst>
            </p:cNvPr>
            <p:cNvGrpSpPr/>
            <p:nvPr/>
          </p:nvGrpSpPr>
          <p:grpSpPr>
            <a:xfrm>
              <a:off x="4603899" y="3685581"/>
              <a:ext cx="6809292" cy="4649011"/>
              <a:chOff x="-163962" y="101600"/>
              <a:chExt cx="837062" cy="571500"/>
            </a:xfrm>
          </p:grpSpPr>
          <p:sp>
            <p:nvSpPr>
              <p:cNvPr id="139" name="Freeform 91">
                <a:extLst>
                  <a:ext uri="{FF2B5EF4-FFF2-40B4-BE49-F238E27FC236}">
                    <a16:creationId xmlns:a16="http://schemas.microsoft.com/office/drawing/2014/main" id="{A1BD8AA5-5CAD-F8F2-4521-8D4951A07873}"/>
                  </a:ext>
                </a:extLst>
              </p:cNvPr>
              <p:cNvSpPr/>
              <p:nvPr/>
            </p:nvSpPr>
            <p:spPr>
              <a:xfrm>
                <a:off x="-163962" y="123803"/>
                <a:ext cx="531055" cy="531055"/>
              </a:xfrm>
              <a:custGeom>
                <a:avLst/>
                <a:gdLst/>
                <a:ahLst/>
                <a:cxnLst/>
                <a:rect l="l" t="t" r="r" b="b"/>
                <a:pathLst>
                  <a:path w="795007" h="795007">
                    <a:moveTo>
                      <a:pt x="417375" y="10975"/>
                    </a:moveTo>
                    <a:lnTo>
                      <a:pt x="784033" y="377633"/>
                    </a:lnTo>
                    <a:cubicBezTo>
                      <a:pt x="795007" y="388607"/>
                      <a:pt x="795007" y="406401"/>
                      <a:pt x="784033" y="417375"/>
                    </a:cubicBezTo>
                    <a:lnTo>
                      <a:pt x="417375" y="784033"/>
                    </a:lnTo>
                    <a:cubicBezTo>
                      <a:pt x="406401" y="795007"/>
                      <a:pt x="388607" y="795007"/>
                      <a:pt x="377633" y="784033"/>
                    </a:cubicBezTo>
                    <a:lnTo>
                      <a:pt x="10975" y="417375"/>
                    </a:lnTo>
                    <a:cubicBezTo>
                      <a:pt x="0" y="406401"/>
                      <a:pt x="0" y="388607"/>
                      <a:pt x="10975" y="377633"/>
                    </a:cubicBezTo>
                    <a:lnTo>
                      <a:pt x="377633" y="10975"/>
                    </a:lnTo>
                    <a:cubicBezTo>
                      <a:pt x="388607" y="0"/>
                      <a:pt x="406401" y="0"/>
                      <a:pt x="417375" y="10975"/>
                    </a:cubicBezTo>
                    <a:close/>
                  </a:path>
                </a:pathLst>
              </a:custGeom>
              <a:solidFill>
                <a:srgbClr val="FFFFFF"/>
              </a:solidFill>
              <a:ln w="38100" cap="rnd">
                <a:solidFill>
                  <a:srgbClr val="004AAD"/>
                </a:solidFill>
                <a:prstDash val="solid"/>
                <a:round/>
              </a:ln>
            </p:spPr>
            <p:txBody>
              <a:bodyPr/>
              <a:lstStyle/>
              <a:p>
                <a:endParaRPr lang="zh-CN" altLang="en-US" dirty="0"/>
              </a:p>
            </p:txBody>
          </p:sp>
          <p:sp>
            <p:nvSpPr>
              <p:cNvPr id="140" name="TextBox 92">
                <a:extLst>
                  <a:ext uri="{FF2B5EF4-FFF2-40B4-BE49-F238E27FC236}">
                    <a16:creationId xmlns:a16="http://schemas.microsoft.com/office/drawing/2014/main" id="{084D8C45-4349-9DDB-7994-31327FADBEF5}"/>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36" name="Group 102">
              <a:extLst>
                <a:ext uri="{FF2B5EF4-FFF2-40B4-BE49-F238E27FC236}">
                  <a16:creationId xmlns:a16="http://schemas.microsoft.com/office/drawing/2014/main" id="{3F5C3BB2-D7CE-A291-F3B4-F67E16C7BC33}"/>
                </a:ext>
              </a:extLst>
            </p:cNvPr>
            <p:cNvGrpSpPr/>
            <p:nvPr/>
          </p:nvGrpSpPr>
          <p:grpSpPr>
            <a:xfrm>
              <a:off x="5358328" y="5180372"/>
              <a:ext cx="2813870" cy="1572666"/>
              <a:chOff x="0" y="-133351"/>
              <a:chExt cx="3751827" cy="2096889"/>
            </a:xfrm>
          </p:grpSpPr>
          <p:sp>
            <p:nvSpPr>
              <p:cNvPr id="137" name="TextBox 103">
                <a:extLst>
                  <a:ext uri="{FF2B5EF4-FFF2-40B4-BE49-F238E27FC236}">
                    <a16:creationId xmlns:a16="http://schemas.microsoft.com/office/drawing/2014/main" id="{C6764730-079C-8D66-9118-50B687AF43C8}"/>
                  </a:ext>
                </a:extLst>
              </p:cNvPr>
              <p:cNvSpPr txBox="1"/>
              <p:nvPr/>
            </p:nvSpPr>
            <p:spPr>
              <a:xfrm>
                <a:off x="0" y="-133351"/>
                <a:ext cx="3751827" cy="953765"/>
              </a:xfrm>
              <a:prstGeom prst="rect">
                <a:avLst/>
              </a:prstGeom>
            </p:spPr>
            <p:txBody>
              <a:bodyPr lIns="0" tIns="0" rIns="0" bIns="0" rtlCol="0" anchor="t">
                <a:spAutoFit/>
              </a:bodyPr>
              <a:lstStyle/>
              <a:p>
                <a:pPr algn="ctr">
                  <a:lnSpc>
                    <a:spcPts val="6080"/>
                  </a:lnSpc>
                </a:pPr>
                <a:r>
                  <a:rPr lang="zh-CN" altLang="en-US" sz="3800" dirty="0">
                    <a:solidFill>
                      <a:srgbClr val="000000"/>
                    </a:solidFill>
                    <a:ea typeface="字由点字典黑 Bold"/>
                  </a:rPr>
                  <a:t>模型建构</a:t>
                </a:r>
                <a:endParaRPr lang="en-US" sz="3800" dirty="0">
                  <a:solidFill>
                    <a:srgbClr val="000000"/>
                  </a:solidFill>
                  <a:ea typeface="字由点字典黑 Bold"/>
                </a:endParaRPr>
              </a:p>
            </p:txBody>
          </p:sp>
          <p:sp>
            <p:nvSpPr>
              <p:cNvPr id="138" name="TextBox 104">
                <a:extLst>
                  <a:ext uri="{FF2B5EF4-FFF2-40B4-BE49-F238E27FC236}">
                    <a16:creationId xmlns:a16="http://schemas.microsoft.com/office/drawing/2014/main" id="{B7603A6D-EACB-6D4F-F0AA-ECDEEFED2F80}"/>
                  </a:ext>
                </a:extLst>
              </p:cNvPr>
              <p:cNvSpPr txBox="1"/>
              <p:nvPr/>
            </p:nvSpPr>
            <p:spPr>
              <a:xfrm>
                <a:off x="0" y="959844"/>
                <a:ext cx="3751827" cy="1003694"/>
              </a:xfrm>
              <a:prstGeom prst="rect">
                <a:avLst/>
              </a:prstGeom>
            </p:spPr>
            <p:txBody>
              <a:bodyPr lIns="0" tIns="0" rIns="0" bIns="0" rtlCol="0" anchor="t">
                <a:spAutoFit/>
              </a:bodyPr>
              <a:lstStyle/>
              <a:p>
                <a:pPr algn="ctr">
                  <a:lnSpc>
                    <a:spcPts val="3040"/>
                  </a:lnSpc>
                </a:pPr>
                <a:r>
                  <a:rPr lang="en-US" altLang="zh-CN" sz="2400" dirty="0" err="1">
                    <a:solidFill>
                      <a:srgbClr val="000000"/>
                    </a:solidFill>
                    <a:highlight>
                      <a:srgbClr val="FFFFFF">
                        <a:alpha val="0"/>
                      </a:srgbClr>
                    </a:highlight>
                    <a:ea typeface="微软雅黑" panose="020B0503020204020204" charset="-122"/>
                    <a:cs typeface="+mn-lt"/>
                    <a:sym typeface="微软雅黑" panose="020B0503020204020204" charset="-122"/>
                  </a:rPr>
                  <a:t>采用逻辑回归模型作为二分类器</a:t>
                </a:r>
                <a:endParaRPr lang="en-US" sz="2400" dirty="0">
                  <a:solidFill>
                    <a:srgbClr val="000000"/>
                  </a:solidFill>
                  <a:ea typeface="字由点字典黑 Light"/>
                </a:endParaR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1579</Words>
  <Application>Microsoft Office PowerPoint</Application>
  <PresentationFormat>自定义</PresentationFormat>
  <Paragraphs>118</Paragraphs>
  <Slides>21</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Calibri</vt:lpstr>
      <vt:lpstr>Arial</vt:lpstr>
      <vt:lpstr>字由点字典黑 Heavy</vt:lpstr>
      <vt:lpstr>等线</vt:lpstr>
      <vt:lpstr>Accordion Black</vt:lpstr>
      <vt:lpstr>微软雅黑</vt:lpstr>
      <vt:lpstr>字由点字典黑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蓝色简约创意学术风毕业论文答辩ppt演示文稿</dc:title>
  <cp:lastModifiedBy>yuanjing wang</cp:lastModifiedBy>
  <cp:revision>7</cp:revision>
  <dcterms:created xsi:type="dcterms:W3CDTF">2006-08-16T00:00:00Z</dcterms:created>
  <dcterms:modified xsi:type="dcterms:W3CDTF">2024-05-09T09:16:29Z</dcterms:modified>
  <dc:identifier>DAGEt2DW34w</dc:identifier>
</cp:coreProperties>
</file>